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9" r:id="rId2"/>
    <p:sldId id="316" r:id="rId3"/>
    <p:sldId id="315" r:id="rId4"/>
    <p:sldId id="317" r:id="rId5"/>
    <p:sldId id="318" r:id="rId6"/>
    <p:sldId id="32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30" r:id="rId17"/>
    <p:sldId id="319" r:id="rId18"/>
    <p:sldId id="31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20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6CB"/>
    <a:srgbClr val="FBB03F"/>
    <a:srgbClr val="7CE896"/>
    <a:srgbClr val="FF9933"/>
    <a:srgbClr val="660066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94343" autoAdjust="0"/>
  </p:normalViewPr>
  <p:slideViewPr>
    <p:cSldViewPr snapToGrid="0">
      <p:cViewPr varScale="1">
        <p:scale>
          <a:sx n="63" d="100"/>
          <a:sy n="63" d="100"/>
        </p:scale>
        <p:origin x="72" y="960"/>
      </p:cViewPr>
      <p:guideLst>
        <p:guide pos="520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sz="1600" b="1" dirty="0"/>
              <a:t>МБОУ СОШ №</a:t>
            </a:r>
            <a:r>
              <a:rPr lang="ru-RU" sz="1600" b="1" dirty="0" smtClean="0"/>
              <a:t>__  Средний уровень_</a:t>
            </a:r>
            <a:endParaRPr lang="ru-RU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20343623870842"/>
          <c:y val="0.15879887242778432"/>
          <c:w val="0.84358343392729929"/>
          <c:h val="0.33800816564596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Лист9!$B$1</c:f>
              <c:strCache>
                <c:ptCount val="1"/>
                <c:pt idx="0">
                  <c:v>Уровень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Лист9!$A$2:$A$9</c:f>
              <c:strCache>
                <c:ptCount val="8"/>
                <c:pt idx="0">
                  <c:v>Знание </c:v>
                </c:pt>
                <c:pt idx="1">
                  <c:v>Воспитание </c:v>
                </c:pt>
                <c:pt idx="2">
                  <c:v>Творчество </c:v>
                </c:pt>
                <c:pt idx="3">
                  <c:v>Профориентация</c:v>
                </c:pt>
                <c:pt idx="4">
                  <c:v>Здоровье</c:v>
                </c:pt>
                <c:pt idx="5">
                  <c:v>Учитель .Школьные команды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Лист9!$B$2:$B$9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C-49C1-A0E2-6961AF83EF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4306520"/>
        <c:axId val="354309472"/>
      </c:barChart>
      <c:catAx>
        <c:axId val="354306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 </a:t>
                </a:r>
                <a:r>
                  <a:rPr lang="ru-RU" sz="1400" b="1" dirty="0"/>
                  <a:t>Показатели</a:t>
                </a:r>
              </a:p>
            </c:rich>
          </c:tx>
          <c:layout>
            <c:manualLayout>
              <c:xMode val="edge"/>
              <c:yMode val="edge"/>
              <c:x val="0.36360030920587516"/>
              <c:y val="0.870243982597105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09472"/>
        <c:crosses val="autoZero"/>
        <c:auto val="1"/>
        <c:lblAlgn val="ctr"/>
        <c:lblOffset val="100"/>
        <c:noMultiLvlLbl val="0"/>
      </c:catAx>
      <c:valAx>
        <c:axId val="35430947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065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sz="1800" b="1" dirty="0" smtClean="0"/>
              <a:t>Знание</a:t>
            </a:r>
            <a:r>
              <a:rPr lang="ru-RU" sz="1800" b="1" dirty="0"/>
              <a:t>:</a:t>
            </a:r>
            <a:r>
              <a:rPr lang="ru-RU" sz="1800" b="1" baseline="0" dirty="0"/>
              <a:t> качество и объективность</a:t>
            </a:r>
            <a:endParaRPr lang="ru-RU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917762382466259"/>
          <c:y val="7.4807742176312322E-2"/>
          <c:w val="0.46485904650948789"/>
          <c:h val="0.760714161836821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shade val="76000"/>
              </a:schemeClr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Реализация единых рабочих программ по учебным предметам, 1-11 классы</c:v>
                </c:pt>
                <c:pt idx="1">
                  <c:v>Реализация единого календарно-тематического планирования</c:v>
                </c:pt>
                <c:pt idx="2">
                  <c:v>Реализация рабочих программ по внеурочной деятельности, рассчитанных на    </c:v>
                </c:pt>
                <c:pt idx="3">
                  <c:v>Реализация положения по внутренней системе оценки качества образования</c:v>
                </c:pt>
                <c:pt idx="4">
                  <c:v>Реализация единых рекомендаций по контрольным работам и домашним заданиям</c:v>
                </c:pt>
                <c:pt idx="5">
                  <c:v>Использование единой линейки учебников</c:v>
                </c:pt>
                <c:pt idx="6">
                  <c:v>Обеспеченность реализации методических рекомендаций по материально-техническому обеспечению реализации ФГОС (наличие предметных классов, лабораторного оборудования, мобильных классов)</c:v>
                </c:pt>
                <c:pt idx="7">
                  <c:v>Реализация методических рекомендаций по применению сетевой формы реализации образовательных программ</c:v>
                </c:pt>
                <c:pt idx="8">
                  <c:v>Реализация методических рекомендаций по созданию и функционированию школьного библиотечного информационного центра</c:v>
                </c:pt>
                <c:pt idx="9">
                  <c:v>Реализация программы мероприятий по развитию инклюзивного образования</c:v>
                </c:pt>
                <c:pt idx="10">
                  <c:v>Разработанность локальных нормативных актов по организации получения образования обучающимися с ОВЗ, с инвалидностью</c:v>
                </c:pt>
                <c:pt idx="11">
                  <c:v>Наличие специальных образовательных программ по организации получения образования обучающимися с ОВЗ, с инвалидностью</c:v>
                </c:pt>
                <c:pt idx="12">
                  <c:v>Обеспеченность предоставления услуг специалистов, оказывающих обучающимся необходимую психолого-педагогическую, коррекционную, техническую помощь</c:v>
                </c:pt>
                <c:pt idx="13">
                  <c:v>Наличие адаптированных основных общеобразовательных программ</c:v>
                </c:pt>
                <c:pt idx="14">
                  <c:v>Обеспечение информационной открытости содержания инклюзивного образования</c:v>
                </c:pt>
                <c:pt idx="15">
                  <c:v>Обеспеченность учебниками, учебными пособиями, дидактическими материалами для организации получения образования обучающимися с ОВЗ, с инвалидностью</c:v>
                </c:pt>
                <c:pt idx="16">
                  <c:v>Наличие специальных технических средств обучения</c:v>
                </c:pt>
                <c:pt idx="17">
                  <c:v>Реализация технологий/средств электронного обучения и дистанционных образовательных технологий, учитывающее особые образовательные потребности обучающихся с ОВЗ, инвалидов</c:v>
                </c:pt>
                <c:pt idx="18">
                  <c:v>Создание условий для повышения квалификации и переподготовки педагогических работников по  организации получения образования обучающимися с ОВЗ, с инвалидностью</c:v>
                </c:pt>
                <c:pt idx="19">
                  <c:v>Участие специалистов образовательной организации в семинарах и тренингах по инклюзивному образованию</c:v>
                </c:pt>
              </c:strCache>
            </c:strRef>
          </c:cat>
          <c:val>
            <c:numRef>
              <c:f>Лист1!$B$2:$B$21</c:f>
              <c:numCache>
                <c:formatCode>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7-4B3A-95ED-82B0B20F08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6334096"/>
        <c:axId val="5863357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Лист1!$A$2:$A$21</c15:sqref>
                        </c15:formulaRef>
                      </c:ext>
                    </c:extLst>
                    <c:strCache>
                      <c:ptCount val="20"/>
                      <c:pt idx="0">
                        <c:v>Реализация единых рабочих программ по учебным предметам, 1-11 классы</c:v>
                      </c:pt>
                      <c:pt idx="1">
                        <c:v>Реализация единого календарно-тематического планирования</c:v>
                      </c:pt>
                      <c:pt idx="2">
                        <c:v>Реализация рабочих программ по внеурочной деятельности, рассчитанных на    </c:v>
                      </c:pt>
                      <c:pt idx="3">
                        <c:v>Реализация положения по внутренней системе оценки качества образования</c:v>
                      </c:pt>
                      <c:pt idx="4">
                        <c:v>Реализация единых рекомендаций по контрольным работам и домашним заданиям</c:v>
                      </c:pt>
                      <c:pt idx="5">
                        <c:v>Использование единой линейки учебников</c:v>
                      </c:pt>
                      <c:pt idx="6">
                        <c:v>Обеспеченность реализации методических рекомендаций по материально-техническому обеспечению реализации ФГОС (наличие предметных классов, лабораторного оборудования, мобильных классов)</c:v>
                      </c:pt>
                      <c:pt idx="7">
                        <c:v>Реализация методических рекомендаций по применению сетевой формы реализации образовательных программ</c:v>
                      </c:pt>
                      <c:pt idx="8">
                        <c:v>Реализация методических рекомендаций по созданию и функционированию школьного библиотечного информационного центра</c:v>
                      </c:pt>
                      <c:pt idx="9">
                        <c:v>Реализация программы мероприятий по развитию инклюзивного образования</c:v>
                      </c:pt>
                      <c:pt idx="10">
                        <c:v>Разработанность локальных нормативных актов по организации получения образования обучающимися с ОВЗ, с инвалидностью</c:v>
                      </c:pt>
                      <c:pt idx="11">
                        <c:v>Наличие специальных образовательных программ по организации получения образования обучающимися с ОВЗ, с инвалидностью</c:v>
                      </c:pt>
                      <c:pt idx="12">
                        <c:v>Обеспеченность предоставления услуг специалистов, оказывающих обучающимся необходимую психолого-педагогическую, коррекционную, техническую помощь</c:v>
                      </c:pt>
                      <c:pt idx="13">
                        <c:v>Наличие адаптированных основных общеобразовательных программ</c:v>
                      </c:pt>
                      <c:pt idx="14">
                        <c:v>Обеспечение информационной открытости содержания инклюзивного образования</c:v>
                      </c:pt>
                      <c:pt idx="15">
                        <c:v>Обеспеченность учебниками, учебными пособиями, дидактическими материалами для организации получения образования обучающимися с ОВЗ, с инвалидностью</c:v>
                      </c:pt>
                      <c:pt idx="16">
                        <c:v>Наличие специальных технических средств обучения</c:v>
                      </c:pt>
                      <c:pt idx="17">
                        <c:v>Реализация технологий/средств электронного обучения и дистанционных образовательных технологий, учитывающее особые образовательные потребности обучающихся с ОВЗ, инвалидов</c:v>
                      </c:pt>
                      <c:pt idx="18">
                        <c:v>Создание условий для повышения квалификации и переподготовки педагогических работников по  организации получения образования обучающимися с ОВЗ, с инвалидностью</c:v>
                      </c:pt>
                      <c:pt idx="19">
                        <c:v>Участие специалистов образовательной организации в семинарах и тренингах по инклюзивному образованию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Лист1!$C$2:$C$21</c15:sqref>
                        </c15:formulaRef>
                      </c:ext>
                    </c:extLst>
                    <c:numCache>
                      <c:formatCode>General</c:formatCode>
                      <c:ptCount val="2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B97-4B3A-95ED-82B0B20F0828}"/>
                  </c:ext>
                </c:extLst>
              </c15:ser>
            </c15:filteredBarSeries>
          </c:ext>
        </c:extLst>
      </c:barChart>
      <c:catAx>
        <c:axId val="586334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dirty="0"/>
                  <a:t>Показатели</a:t>
                </a:r>
              </a:p>
            </c:rich>
          </c:tx>
          <c:layout>
            <c:manualLayout>
              <c:xMode val="edge"/>
              <c:yMode val="edge"/>
              <c:x val="8.4656197275850137E-3"/>
              <c:y val="0.29339592723933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335736"/>
        <c:crosses val="autoZero"/>
        <c:auto val="1"/>
        <c:lblAlgn val="ctr"/>
        <c:lblOffset val="100"/>
        <c:noMultiLvlLbl val="0"/>
      </c:catAx>
      <c:valAx>
        <c:axId val="586335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dirty="0" smtClean="0"/>
                  <a:t>Ниже</a:t>
                </a:r>
                <a:r>
                  <a:rPr lang="ru-RU" sz="1600" b="0" baseline="0" dirty="0" smtClean="0"/>
                  <a:t> базового</a:t>
                </a:r>
                <a:endParaRPr lang="ru-RU" sz="1600" b="0" dirty="0"/>
              </a:p>
            </c:rich>
          </c:tx>
          <c:layout>
            <c:manualLayout>
              <c:xMode val="edge"/>
              <c:yMode val="edge"/>
              <c:x val="0.42808013288874913"/>
              <c:y val="0.92877536906529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334096"/>
        <c:crosses val="autoZero"/>
        <c:crossBetween val="between"/>
      </c:valAx>
      <c:spPr>
        <a:noFill/>
        <a:ln>
          <a:solidFill>
            <a:schemeClr val="accent6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sz="1800" b="1" dirty="0" smtClean="0"/>
              <a:t>Воспитание</a:t>
            </a:r>
            <a:endParaRPr lang="ru-RU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BB03F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Лист2!$A$2:$A$20</c:f>
              <c:strCache>
                <c:ptCount val="19"/>
                <c:pt idx="0">
                  <c:v>Реализация рабочей программы воспитания</c:v>
                </c:pt>
                <c:pt idx="1">
                  <c:v>Реализация календарного плана воспитательной работы</c:v>
                </c:pt>
                <c:pt idx="2">
                  <c:v>Реализация программы работы с родителями</c:v>
                </c:pt>
                <c:pt idx="3">
                  <c:v>Наличие комплекта государственной символики (флаг, герб, аудиозапись гимна)</c:v>
                </c:pt>
                <c:pt idx="4">
                  <c:v>Разработанность положения об организации внутришкольного пространства</c:v>
                </c:pt>
                <c:pt idx="5">
                  <c:v>Наличие бренда (узнаваемого стиля) школы</c:v>
                </c:pt>
                <c:pt idx="6">
                  <c:v>Наличие гимна школы</c:v>
                </c:pt>
                <c:pt idx="7">
                  <c:v>Наличие уголка с государственной символикой в классных кабинетах</c:v>
                </c:pt>
                <c:pt idx="8">
                  <c:v>Функционирование медиацентра (школьное ТВ, школьное радио, школьная газета)</c:v>
                </c:pt>
                <c:pt idx="9">
                  <c:v>Участие в реализации проекта «Орлята России»</c:v>
                </c:pt>
                <c:pt idx="10">
                  <c:v>Наличие первичного отделения РДШ</c:v>
                </c:pt>
                <c:pt idx="11">
                  <c:v>Наличие представительств детских и молодежных общественных объединений («Юнармия», «Большая перемена» и др.)</c:v>
                </c:pt>
                <c:pt idx="12">
                  <c:v>Наличие Совета обучающихся</c:v>
                </c:pt>
                <c:pt idx="13">
                  <c:v>Наличие Штаба воспитательной работы</c:v>
                </c:pt>
                <c:pt idx="14">
                  <c:v>Наличие Совета родителей / Совета отцов</c:v>
                </c:pt>
                <c:pt idx="15">
                  <c:v>Наличие советника директора по воспитанию и взаимодействию с детскими общественными объединениями</c:v>
                </c:pt>
                <c:pt idx="16">
                  <c:v>Создание условий для повышение квалификации педагогических работников в сфере воспитания</c:v>
                </c:pt>
                <c:pt idx="17">
                  <c:v>Организация летних тематических смен в школьном лагере</c:v>
                </c:pt>
                <c:pt idx="18">
                  <c:v>Наличие комнаты / уголка «Большой перемены»</c:v>
                </c:pt>
              </c:strCache>
            </c:strRef>
          </c:cat>
          <c:val>
            <c:numRef>
              <c:f>Лист2!$B$2:$B$20</c:f>
              <c:numCache>
                <c:formatCode>0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A-4FC0-8FC6-414863FE53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2992856"/>
        <c:axId val="582988264"/>
      </c:barChart>
      <c:catAx>
        <c:axId val="582992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/>
                  <a:t>Показатели</a:t>
                </a:r>
              </a:p>
            </c:rich>
          </c:tx>
          <c:layout>
            <c:manualLayout>
              <c:xMode val="edge"/>
              <c:yMode val="edge"/>
              <c:x val="1.7039182482523226E-2"/>
              <c:y val="0.4356342702246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988264"/>
        <c:crosses val="autoZero"/>
        <c:auto val="1"/>
        <c:lblAlgn val="ctr"/>
        <c:lblOffset val="100"/>
        <c:noMultiLvlLbl val="0"/>
      </c:catAx>
      <c:valAx>
        <c:axId val="582988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dirty="0"/>
                  <a:t>Базовый</a:t>
                </a:r>
                <a:r>
                  <a:rPr lang="ru-RU" sz="1600" b="0" baseline="0" dirty="0"/>
                  <a:t> уровень</a:t>
                </a:r>
                <a:endParaRPr lang="ru-RU" sz="1600" b="0" dirty="0"/>
              </a:p>
            </c:rich>
          </c:tx>
          <c:layout>
            <c:manualLayout>
              <c:xMode val="edge"/>
              <c:yMode val="edge"/>
              <c:x val="0.37487794846434253"/>
              <c:y val="0.92650431276238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99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sz="2000" b="1" dirty="0" smtClean="0"/>
              <a:t>Творчество</a:t>
            </a:r>
            <a:endParaRPr lang="ru-RU" sz="2000" b="1" dirty="0"/>
          </a:p>
        </c:rich>
      </c:tx>
      <c:layout>
        <c:manualLayout>
          <c:xMode val="edge"/>
          <c:yMode val="edge"/>
          <c:x val="0.446575548652080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BB03F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Лист4!$A$2:$A$8</c:f>
              <c:strCache>
                <c:ptCount val="7"/>
                <c:pt idx="0">
                  <c:v>Реализация дополнительных общеобразовательных программ</c:v>
                </c:pt>
                <c:pt idx="1">
                  <c:v>Участие обучающихся в конкурсах, фестивалях, олимпиадах, конференциях</c:v>
                </c:pt>
                <c:pt idx="2">
                  <c:v>Наличие объединений (школьный театр, школьный музей, школьный туристский клуб, школьный краеведческий стартап, школьный музыкальный коллектив, школьный пресс-центр (телевидение, газета, журнал))</c:v>
                </c:pt>
                <c:pt idx="3">
                  <c:v>Сетевое взаимодействие (организации культуры и искусств, кванториумы, мобильные кванториумы, ДНК, IT-кубы, «Точки роста», экостанции, ведущие предприятия региона и др.)</c:v>
                </c:pt>
                <c:pt idx="4">
                  <c:v>Организация летнего лагеря (тематических смен), в том числе обеспечение участия обучающихся в каникулярных и профориентационных сменах</c:v>
                </c:pt>
                <c:pt idx="5">
                  <c:v>Использование мобильных учебных комплексов (кванториумы, лаборатория безопасности, библиотечные комплексы и др.)</c:v>
                </c:pt>
                <c:pt idx="6">
                  <c:v>Функционирование школы полного дня, включая организацию внеурочной деятельности и дополнительного образования</c:v>
                </c:pt>
              </c:strCache>
            </c:strRef>
          </c:cat>
          <c:val>
            <c:numRef>
              <c:f>Лист4!$B$2:$B$8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E-4E89-9ED6-CF87010C44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7656448"/>
        <c:axId val="587654808"/>
      </c:barChart>
      <c:catAx>
        <c:axId val="587656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dirty="0"/>
                  <a:t>Показатели</a:t>
                </a:r>
              </a:p>
            </c:rich>
          </c:tx>
          <c:layout>
            <c:manualLayout>
              <c:xMode val="edge"/>
              <c:yMode val="edge"/>
              <c:x val="2.6257602170242506E-3"/>
              <c:y val="0.38572231322647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654808"/>
        <c:crosses val="autoZero"/>
        <c:auto val="1"/>
        <c:lblAlgn val="ctr"/>
        <c:lblOffset val="100"/>
        <c:noMultiLvlLbl val="0"/>
      </c:catAx>
      <c:valAx>
        <c:axId val="587654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 </a:t>
                </a:r>
                <a:r>
                  <a:rPr lang="ru-RU" sz="1600" b="0" dirty="0"/>
                  <a:t>Базовый уровень</a:t>
                </a:r>
              </a:p>
            </c:rich>
          </c:tx>
          <c:layout>
            <c:manualLayout>
              <c:xMode val="edge"/>
              <c:yMode val="edge"/>
              <c:x val="0.40463069805186314"/>
              <c:y val="0.92289073739352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65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</a:t>
            </a:r>
            <a:r>
              <a:rPr lang="ru-RU" sz="1800" b="1"/>
              <a:t>Профориентация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BB03F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Лист3!$A$2:$A$19</c:f>
              <c:strCache>
                <c:ptCount val="18"/>
                <c:pt idx="0">
                  <c:v>Реализация календарного плана профориентационной работы</c:v>
                </c:pt>
                <c:pt idx="1">
                  <c:v>Включение в полномочия заместителя директора ведения комплексной работы по профориентационной деятельности в ОО</c:v>
                </c:pt>
                <c:pt idx="2">
                  <c:v>Профориентация. Реализация программы работы с родителями</c:v>
                </c:pt>
                <c:pt idx="3">
                  <c:v>Использование региональных профориентационных сервисов и программ, аккредитованных на федеральном уровне </c:v>
                </c:pt>
                <c:pt idx="4">
                  <c:v>Наличие соглашений с партнерами-предприятиями / организациями, представляющими площадку для реализации мероприятий по профориентации обучающихся</c:v>
                </c:pt>
                <c:pt idx="5">
                  <c:v>Наличие профориентационных блоков, внедренных в учебные предметы, оборудование тематических классов</c:v>
                </c:pt>
                <c:pt idx="6">
                  <c:v>Организация внеклассной проектно-исследовательской деятельности, связанной с реальными жизненными/производственными задачами и т.д.</c:v>
                </c:pt>
                <c:pt idx="7">
                  <c:v>Организация профориентационного урока на платформе bvbinfo.ru в рамках проекта «Билет в будущее»</c:v>
                </c:pt>
                <c:pt idx="8">
                  <c:v>Участие школьников в ежегодной многоуровневой онлайн-диагностике на платформе bvbinfo.ru в рамках проекта «Билет в будущее» 6-11 классы</c:v>
                </c:pt>
                <c:pt idx="9">
                  <c:v>Организация профессиональных проб (регистрация на платформе bvbinfo.ru) в рамках проекта «Билет в будущее», в том числе на базе предприятий-партнеров, колледжей</c:v>
                </c:pt>
                <c:pt idx="10">
                  <c:v>Организация профобучения девятиклассников на базе колледжей</c:v>
                </c:pt>
                <c:pt idx="11">
                  <c:v>Участие обучающихся в мультимедийной выставке-практикуме «Лаборатория будущего» (на базе исторических парков «Россия – моя история») в рамках проекта «Билет в будущее»</c:v>
                </c:pt>
                <c:pt idx="12">
                  <c:v>Участие обучающихся в фестивале профессий в рамках проекта «Билет в будущее»</c:v>
                </c:pt>
                <c:pt idx="13">
                  <c:v>Участие обучающихся в профориентационной смене</c:v>
                </c:pt>
                <c:pt idx="14">
                  <c:v>Участие обучающихся в конкурсах профессионального мастерства профессионально-практической направленности</c:v>
                </c:pt>
                <c:pt idx="15">
                  <c:v>Участие обучающихся в профильных техноотрядах</c:v>
                </c:pt>
                <c:pt idx="16">
                  <c:v>Внедрение системы профильных элективных курсов</c:v>
                </c:pt>
                <c:pt idx="17">
                  <c:v>Обеспечение условий для обучения педагогов по программе подготовки педагогов-навигаторов</c:v>
                </c:pt>
              </c:strCache>
            </c:strRef>
          </c:cat>
          <c:val>
            <c:numRef>
              <c:f>Лист3!$B$2:$B$19</c:f>
              <c:numCache>
                <c:formatCode>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2-49FE-8C6F-6228B41621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27568160"/>
        <c:axId val="627577672"/>
      </c:barChart>
      <c:catAx>
        <c:axId val="627568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dirty="0"/>
                  <a:t>Показатели</a:t>
                </a:r>
              </a:p>
            </c:rich>
          </c:tx>
          <c:layout>
            <c:manualLayout>
              <c:xMode val="edge"/>
              <c:yMode val="edge"/>
              <c:x val="0"/>
              <c:y val="0.346867549139875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577672"/>
        <c:crosses val="autoZero"/>
        <c:auto val="1"/>
        <c:lblAlgn val="ctr"/>
        <c:lblOffset val="100"/>
        <c:noMultiLvlLbl val="0"/>
      </c:catAx>
      <c:valAx>
        <c:axId val="627577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 </a:t>
                </a:r>
                <a:r>
                  <a:rPr lang="ru-RU" sz="1600" b="0" dirty="0"/>
                  <a:t>Базовый уровень</a:t>
                </a:r>
              </a:p>
            </c:rich>
          </c:tx>
          <c:layout>
            <c:manualLayout>
              <c:xMode val="edge"/>
              <c:yMode val="edge"/>
              <c:x val="0.3908628568951264"/>
              <c:y val="0.92095520063966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56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</a:t>
            </a:r>
            <a:r>
              <a:rPr lang="ru-RU" sz="1800" b="1"/>
              <a:t>Здоровье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3448300820162353"/>
          <c:y val="0.13518531198092992"/>
          <c:w val="0.40111447607510597"/>
          <c:h val="0.7218088680943867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Лист5!$A$2:$A$8</c:f>
              <c:strCache>
                <c:ptCount val="7"/>
                <c:pt idx="0">
                  <c:v>Реализация единых подходов к организации и контролю горячего питания</c:v>
                </c:pt>
                <c:pt idx="1">
                  <c:v>Организация просветительской деятельности по ЗОЖ, профилактика табакокурения, наркомании</c:v>
                </c:pt>
                <c:pt idx="2">
                  <c:v>Диверсификация деятельности школьных спортивных клубов (по видам спорта)</c:v>
                </c:pt>
                <c:pt idx="3">
                  <c:v>Охват обучающихся ВФСК «ГТО»</c:v>
                </c:pt>
                <c:pt idx="4">
                  <c:v>Доступность спортивной инфраструктуры  в соответствии с требованиями Минпросвещения России и Минспорта России</c:v>
                </c:pt>
                <c:pt idx="5">
                  <c:v>Участие обучающихся в массовых физкультурно-спортивных мероприятиях</c:v>
                </c:pt>
                <c:pt idx="6">
                  <c:v>Разработанность программы здоровьесбережения </c:v>
                </c:pt>
              </c:strCache>
            </c:strRef>
          </c:cat>
          <c:val>
            <c:numRef>
              <c:f>Лист5!$B$2:$B$8</c:f>
              <c:numCache>
                <c:formatCode>0</c:formatCode>
                <c:ptCount val="7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E-4A4B-A87A-00A6F03D76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27592104"/>
        <c:axId val="627593744"/>
      </c:barChart>
      <c:catAx>
        <c:axId val="627592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dirty="0"/>
                  <a:t>Показатели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593744"/>
        <c:crosses val="autoZero"/>
        <c:auto val="1"/>
        <c:lblAlgn val="ctr"/>
        <c:lblOffset val="100"/>
        <c:noMultiLvlLbl val="0"/>
      </c:catAx>
      <c:valAx>
        <c:axId val="62759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 </a:t>
                </a:r>
                <a:r>
                  <a:rPr lang="ru-RU" sz="1600" b="0" dirty="0"/>
                  <a:t>Базовый уровень </a:t>
                </a:r>
              </a:p>
            </c:rich>
          </c:tx>
          <c:layout>
            <c:manualLayout>
              <c:xMode val="edge"/>
              <c:yMode val="edge"/>
              <c:x val="0.40521657181162773"/>
              <c:y val="0.922481480694179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59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 </a:t>
            </a:r>
            <a:r>
              <a:rPr lang="ru-RU" sz="1800" b="1" dirty="0" smtClean="0"/>
              <a:t>Учитель</a:t>
            </a:r>
            <a:r>
              <a:rPr lang="ru-RU" sz="1800" b="1" dirty="0"/>
              <a:t>. Школьная команда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BB03F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Лист6!$A$2:$A$7</c:f>
              <c:strCache>
                <c:ptCount val="6"/>
                <c:pt idx="0">
                  <c:v>Реализация методических рекомендаций по внедрению единого штатного расписания</c:v>
                </c:pt>
                <c:pt idx="1">
                  <c:v>Создание условий для повышения квалификации работников в области работы с единым штатным расписанием</c:v>
                </c:pt>
                <c:pt idx="2">
                  <c:v>Организация методического сопровождения педагогических работников</c:v>
                </c:pt>
                <c:pt idx="3">
                  <c:v>Создание условий для повышения квалификации работников по программам из федерального реестра</c:v>
                </c:pt>
                <c:pt idx="4">
                  <c:v>Разработанность положения о развитии системы наставничества</c:v>
                </c:pt>
                <c:pt idx="5">
                  <c:v>Участие педагогов в конкурсном движении</c:v>
                </c:pt>
              </c:strCache>
            </c:strRef>
          </c:cat>
          <c:val>
            <c:numRef>
              <c:f>Лист6!$B$2:$B$7</c:f>
              <c:numCache>
                <c:formatCode>0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2-4715-9112-E929E1279B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2888608"/>
        <c:axId val="582885328"/>
      </c:barChart>
      <c:catAx>
        <c:axId val="582888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dirty="0"/>
                  <a:t>Показатели</a:t>
                </a:r>
              </a:p>
            </c:rich>
          </c:tx>
          <c:layout>
            <c:manualLayout>
              <c:xMode val="edge"/>
              <c:yMode val="edge"/>
              <c:x val="2.2046372428406763E-2"/>
              <c:y val="0.43812250665228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885328"/>
        <c:crosses val="autoZero"/>
        <c:auto val="1"/>
        <c:lblAlgn val="ctr"/>
        <c:lblOffset val="100"/>
        <c:noMultiLvlLbl val="0"/>
      </c:catAx>
      <c:valAx>
        <c:axId val="58288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/>
                  <a:t> </a:t>
                </a:r>
                <a:r>
                  <a:rPr lang="ru-RU" sz="1400" b="0" dirty="0"/>
                  <a:t>Средний уровень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888608"/>
        <c:crosses val="autoZero"/>
        <c:crossBetween val="between"/>
      </c:valAx>
      <c:spPr>
        <a:noFill/>
        <a:ln>
          <a:solidFill>
            <a:srgbClr val="00B050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sz="1800" b="1" dirty="0"/>
              <a:t>Школьный климат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BB03F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Лист7!$A$2:$A$10</c:f>
              <c:strCache>
                <c:ptCount val="9"/>
                <c:pt idx="0">
                  <c:v>Наличие локальных нормативных актов по организации психолого-педагогического сопровождения участников образовательных отношений</c:v>
                </c:pt>
                <c:pt idx="1">
                  <c:v>Наличие  педагога-психолога в образовательной организации</c:v>
                </c:pt>
                <c:pt idx="2">
                  <c:v>Организация сопровождения обучающихся в соответствии с методическими рекомендациями по функционированию психологических служб в общеобразовательных организациях</c:v>
                </c:pt>
                <c:pt idx="3">
                  <c:v>Проведение социально-психологического тестирования обучающихся в общеобразовательных организациях и профессиональных образовательных организациях, направленного на профилактику незаконного потребления обучающимися наркотических средств и психотропных веще</c:v>
                </c:pt>
                <c:pt idx="4">
                  <c:v>Наличие в организации социального педагога</c:v>
                </c:pt>
                <c:pt idx="5">
                  <c:v>Наличие психологической службы</c:v>
                </c:pt>
                <c:pt idx="6">
                  <c:v>Разработанность антибуллинговой программы</c:v>
                </c:pt>
                <c:pt idx="7">
                  <c:v>Наличие коворкинга в образовательной организации</c:v>
                </c:pt>
                <c:pt idx="8">
                  <c:v>Наличие уголка психологической разгрузки</c:v>
                </c:pt>
              </c:strCache>
            </c:strRef>
          </c:cat>
          <c:val>
            <c:numRef>
              <c:f>Лист7!$B$2:$B$10</c:f>
              <c:numCache>
                <c:formatCode>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5-495D-A674-EB1AD5CE45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30208736"/>
        <c:axId val="630202504"/>
      </c:barChart>
      <c:catAx>
        <c:axId val="630208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Показатели</a:t>
                </a:r>
              </a:p>
            </c:rich>
          </c:tx>
          <c:layout>
            <c:manualLayout>
              <c:xMode val="edge"/>
              <c:yMode val="edge"/>
              <c:x val="1.1688581990932343E-2"/>
              <c:y val="0.42654877778831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202504"/>
        <c:crosses val="autoZero"/>
        <c:auto val="1"/>
        <c:lblAlgn val="ctr"/>
        <c:lblOffset val="100"/>
        <c:noMultiLvlLbl val="0"/>
      </c:catAx>
      <c:valAx>
        <c:axId val="630202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 </a:t>
                </a:r>
                <a:r>
                  <a:rPr lang="ru-RU" sz="1600"/>
                  <a:t>Ниже базового уровня</a:t>
                </a:r>
              </a:p>
            </c:rich>
          </c:tx>
          <c:layout>
            <c:manualLayout>
              <c:xMode val="edge"/>
              <c:yMode val="edge"/>
              <c:x val="0.38960729222006946"/>
              <c:y val="0.928658466149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208736"/>
        <c:crosses val="autoZero"/>
        <c:crossBetween val="between"/>
      </c:valAx>
      <c:spPr>
        <a:noFill/>
        <a:ln>
          <a:solidFill>
            <a:srgbClr val="00B05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</a:t>
            </a:r>
            <a:r>
              <a:rPr lang="ru-RU" sz="1600" b="1"/>
              <a:t>Образовательная среда, создание условий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2264376749723296"/>
          <c:y val="7.2556672234044217E-2"/>
          <c:w val="0.46132884264492208"/>
          <c:h val="0.78176911821523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Лист8!$A$2:$A$7</c:f>
              <c:strCache>
                <c:ptCount val="6"/>
                <c:pt idx="0">
                  <c:v>Использование ФГИС «Моя школа»</c:v>
                </c:pt>
                <c:pt idx="1">
                  <c:v>Оснащение IT- оборудованием в соответствии утвержденным Стандартом оснащения государственных и муниципальных общеобразовательных организаций, осуществляющих образовательную деятельность в субъектах Российской Федерации, компьютерным, мультимедийным, презе</c:v>
                </c:pt>
                <c:pt idx="2">
                  <c:v>Эксплуатация информационной системы управления образовательной организацией</c:v>
                </c:pt>
                <c:pt idx="3">
                  <c:v>Подключение образовательной организации к высокоскоростному интернету с фильтрацией контента</c:v>
                </c:pt>
                <c:pt idx="4">
                  <c:v>Участие в деятельности на базе ИКОП («Сферум») профессиональных сообществ педагогов для обмена опытом и поддержки начинающих учителей</c:v>
                </c:pt>
                <c:pt idx="5">
                  <c:v>Реализация государственно-общественного управления</c:v>
                </c:pt>
              </c:strCache>
            </c:strRef>
          </c:cat>
          <c:val>
            <c:numRef>
              <c:f>Лист8!$B$2:$B$7</c:f>
              <c:numCache>
                <c:formatCode>0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E-48BE-9579-BC2705D186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5963128"/>
        <c:axId val="485970672"/>
      </c:barChart>
      <c:catAx>
        <c:axId val="485963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Показатель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970672"/>
        <c:crosses val="autoZero"/>
        <c:auto val="1"/>
        <c:lblAlgn val="ctr"/>
        <c:lblOffset val="100"/>
        <c:noMultiLvlLbl val="0"/>
      </c:catAx>
      <c:valAx>
        <c:axId val="48597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 </a:t>
                </a:r>
                <a:r>
                  <a:rPr lang="ru-RU" sz="1400"/>
                  <a:t>Базовый уровень</a:t>
                </a:r>
              </a:p>
            </c:rich>
          </c:tx>
          <c:layout>
            <c:manualLayout>
              <c:xMode val="edge"/>
              <c:yMode val="edge"/>
              <c:x val="0.41032431395979924"/>
              <c:y val="0.926067380036492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96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6250A-B6E6-4CF1-824D-934B55D00FF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5637E-5BF1-4440-8662-256CDAB27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9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3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9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4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5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9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6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2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1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3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9E1C-EDDF-41B5-AD9E-1E0597A4CE4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F4B23-1167-4334-8087-BC24AF490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0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732" t="2751" r="7766" b="25228"/>
          <a:stretch/>
        </p:blipFill>
        <p:spPr>
          <a:xfrm>
            <a:off x="10618608" y="318600"/>
            <a:ext cx="1232127" cy="1066856"/>
          </a:xfrm>
          <a:prstGeom prst="rect">
            <a:avLst/>
          </a:prstGeom>
          <a:solidFill>
            <a:srgbClr val="0D9344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0"/>
            <a:ext cx="2128603" cy="19653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2358" y="1533741"/>
            <a:ext cx="7869382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"Формирование перспективного профиля развития школы на основе результатов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самодиагностики"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5491" y="590418"/>
            <a:ext cx="7903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Повестка семинара школ, участников проекта "Школа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России"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72836" y="2645275"/>
            <a:ext cx="10349346" cy="369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Вступительное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регионального координатора проекта.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самодиагностики общеобразовательной организации в программе развития школы в статусе: достижения, исходный уровень   по показателям Школы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России, проблемы, требующие решения для перехода на более высокий уровень  - М.И.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Багарова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создании рабочей группы школ по подготовке/корректировке  проекта программы развития школы в контексте требований проекта "Школы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России" - Калашникова Н.Г.,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д.п.н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проектных сессий подготовки Программы развития ОО - Калашникова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Н.Г.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 семинара.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8514" y="951060"/>
            <a:ext cx="9282545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12000"/>
              </a:lnSpc>
              <a:spcAft>
                <a:spcPts val="2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4.Результаты самодиагностики по магистральному направлению «Творчество» по каждому критерию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44816"/>
              </p:ext>
            </p:extLst>
          </p:nvPr>
        </p:nvGraphicFramePr>
        <p:xfrm>
          <a:off x="332393" y="1994369"/>
          <a:ext cx="8601295" cy="486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68514" y="109944"/>
            <a:ext cx="10716768" cy="7406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самодиагностики общеобразовательной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81514" y="1439383"/>
            <a:ext cx="2252408" cy="1992970"/>
          </a:xfrm>
          <a:prstGeom prst="ellipse">
            <a:avLst/>
          </a:prstGeom>
          <a:solidFill>
            <a:srgbClr val="0D9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36" y="2800455"/>
            <a:ext cx="2614863" cy="209017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9083691" y="6264490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217803" y="6608914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437630" y="6433593"/>
            <a:ext cx="3679230" cy="30923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омб 12"/>
          <p:cNvSpPr/>
          <p:nvPr/>
        </p:nvSpPr>
        <p:spPr>
          <a:xfrm>
            <a:off x="9464040" y="4156663"/>
            <a:ext cx="2727959" cy="2619042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438819">
            <a:off x="10369003" y="3259487"/>
            <a:ext cx="1579234" cy="546704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flipH="1">
            <a:off x="9277636" y="3168810"/>
            <a:ext cx="2389290" cy="1932997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337" y="922160"/>
            <a:ext cx="1009490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330" indent="-6350">
              <a:lnSpc>
                <a:spcPct val="110000"/>
              </a:lnSpc>
              <a:spcAft>
                <a:spcPts val="2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5.Результаты самодиагностики по магистральному направлению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«Профориентация» по каждому критерию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371398"/>
              </p:ext>
            </p:extLst>
          </p:nvPr>
        </p:nvGraphicFramePr>
        <p:xfrm>
          <a:off x="513348" y="1812860"/>
          <a:ext cx="8027148" cy="504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68514" y="109944"/>
            <a:ext cx="10716768" cy="7406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самодиагностики общеобразовательной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81514" y="1439383"/>
            <a:ext cx="2252408" cy="1992970"/>
          </a:xfrm>
          <a:prstGeom prst="ellipse">
            <a:avLst/>
          </a:prstGeom>
          <a:solidFill>
            <a:srgbClr val="0D9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36" y="2800455"/>
            <a:ext cx="2614863" cy="209017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9083691" y="6264490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083691" y="6608914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437630" y="6433593"/>
            <a:ext cx="3679230" cy="30923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омб 13"/>
          <p:cNvSpPr/>
          <p:nvPr/>
        </p:nvSpPr>
        <p:spPr>
          <a:xfrm>
            <a:off x="9464040" y="4156663"/>
            <a:ext cx="2727959" cy="2619042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438819">
            <a:off x="10400941" y="3257807"/>
            <a:ext cx="1547207" cy="546704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 flipH="1">
            <a:off x="9277636" y="3168810"/>
            <a:ext cx="2389290" cy="1932997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621" y="1011467"/>
            <a:ext cx="9670472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12000"/>
              </a:lnSpc>
              <a:spcAft>
                <a:spcPts val="2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6.Результаты самодиагностики по магистральному направлению «Здоровье» по каждому критерию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629575"/>
              </p:ext>
            </p:extLst>
          </p:nvPr>
        </p:nvGraphicFramePr>
        <p:xfrm>
          <a:off x="447885" y="1695061"/>
          <a:ext cx="8858078" cy="508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68514" y="109944"/>
            <a:ext cx="10716768" cy="7406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самодиагностики общеобразовательной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81514" y="1439383"/>
            <a:ext cx="2252408" cy="1992970"/>
          </a:xfrm>
          <a:prstGeom prst="ellipse">
            <a:avLst/>
          </a:prstGeom>
          <a:solidFill>
            <a:srgbClr val="0D9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36" y="2800455"/>
            <a:ext cx="2614863" cy="209017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9083691" y="6264490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083691" y="6535762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364478" y="6391918"/>
            <a:ext cx="3679230" cy="30923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омб 13"/>
          <p:cNvSpPr/>
          <p:nvPr/>
        </p:nvSpPr>
        <p:spPr>
          <a:xfrm>
            <a:off x="9464040" y="4156663"/>
            <a:ext cx="2727959" cy="2619042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438819">
            <a:off x="10312326" y="3262467"/>
            <a:ext cx="1632056" cy="470373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 flipH="1">
            <a:off x="9277636" y="3168810"/>
            <a:ext cx="2389290" cy="1932997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8514" y="850608"/>
            <a:ext cx="1018309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6990" indent="-6350">
              <a:lnSpc>
                <a:spcPct val="112000"/>
              </a:lnSpc>
              <a:spcAft>
                <a:spcPts val="2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7.Результаты самодиагностики по магистральному направлению «Учитель.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Школьные команды» по каждому критерию 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621341"/>
              </p:ext>
            </p:extLst>
          </p:nvPr>
        </p:nvGraphicFramePr>
        <p:xfrm>
          <a:off x="316351" y="1661180"/>
          <a:ext cx="9047747" cy="496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68514" y="109944"/>
            <a:ext cx="10716768" cy="7406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самодиагностики общеобразовательной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781514" y="1439383"/>
            <a:ext cx="2252408" cy="1992970"/>
          </a:xfrm>
          <a:prstGeom prst="ellipse">
            <a:avLst/>
          </a:prstGeom>
          <a:solidFill>
            <a:srgbClr val="0D9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36" y="2800455"/>
            <a:ext cx="2614863" cy="209017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9083691" y="6264490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205607" y="6525565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364478" y="6391918"/>
            <a:ext cx="3679230" cy="30923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омб 14"/>
          <p:cNvSpPr/>
          <p:nvPr/>
        </p:nvSpPr>
        <p:spPr>
          <a:xfrm>
            <a:off x="9577136" y="4156663"/>
            <a:ext cx="2614863" cy="2547087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438819">
            <a:off x="9902023" y="3284042"/>
            <a:ext cx="2043494" cy="470373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 flipH="1">
            <a:off x="9277636" y="3168810"/>
            <a:ext cx="2389290" cy="1932997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3225" y="970022"/>
            <a:ext cx="10269289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12000"/>
              </a:lnSpc>
              <a:spcAft>
                <a:spcPts val="2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8.Результаты самодиагностики по магистральному направлению «Школьный климат» по каждому критерию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286489"/>
              </p:ext>
            </p:extLst>
          </p:nvPr>
        </p:nvGraphicFramePr>
        <p:xfrm>
          <a:off x="154680" y="1871648"/>
          <a:ext cx="9195005" cy="498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9781514" y="1439383"/>
            <a:ext cx="2252408" cy="1992970"/>
          </a:xfrm>
          <a:prstGeom prst="ellipse">
            <a:avLst/>
          </a:prstGeom>
          <a:solidFill>
            <a:srgbClr val="0D9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36" y="2800455"/>
            <a:ext cx="2614863" cy="209017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9083691" y="6264490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083690" y="6660261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512770" y="6481011"/>
            <a:ext cx="3679230" cy="30923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омб 11"/>
          <p:cNvSpPr/>
          <p:nvPr/>
        </p:nvSpPr>
        <p:spPr>
          <a:xfrm>
            <a:off x="9577136" y="4156663"/>
            <a:ext cx="2614863" cy="2547087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438819">
            <a:off x="10644572" y="3244998"/>
            <a:ext cx="1298892" cy="470373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8514" y="109944"/>
            <a:ext cx="10716768" cy="7406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самодиагностики общеобразовательной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 flipH="1">
            <a:off x="9277636" y="3168810"/>
            <a:ext cx="2389290" cy="1932997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3022" y="923395"/>
            <a:ext cx="10702426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12000"/>
              </a:lnSpc>
              <a:spcAft>
                <a:spcPts val="2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Результаты самодиагностики по магистральному направлению «Образовательная среда, создание условий» по каждому критерию 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90318"/>
              </p:ext>
            </p:extLst>
          </p:nvPr>
        </p:nvGraphicFramePr>
        <p:xfrm>
          <a:off x="97736" y="1649901"/>
          <a:ext cx="8985953" cy="516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вал 7"/>
          <p:cNvSpPr/>
          <p:nvPr/>
        </p:nvSpPr>
        <p:spPr>
          <a:xfrm>
            <a:off x="9126188" y="1489217"/>
            <a:ext cx="2567312" cy="2115376"/>
          </a:xfrm>
          <a:prstGeom prst="ellipse">
            <a:avLst/>
          </a:prstGeom>
          <a:solidFill>
            <a:srgbClr val="0D9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41" y="2646381"/>
            <a:ext cx="2727959" cy="209017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8512770" y="6481011"/>
            <a:ext cx="3679230" cy="30923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083691" y="6264490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83691" y="6685686"/>
            <a:ext cx="3108309" cy="18064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омб 27"/>
          <p:cNvSpPr/>
          <p:nvPr/>
        </p:nvSpPr>
        <p:spPr>
          <a:xfrm>
            <a:off x="9577136" y="4156663"/>
            <a:ext cx="2614863" cy="2547087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438819">
            <a:off x="10583778" y="3248194"/>
            <a:ext cx="1359854" cy="470373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68680" y="121968"/>
            <a:ext cx="10716768" cy="7655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самодиагностики общеобразовательной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 flipH="1">
            <a:off x="9277636" y="3168810"/>
            <a:ext cx="2389290" cy="1932997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1832960" y="100828"/>
            <a:ext cx="8541913" cy="939963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Вопросы, на которые необходимо ответить при проведении SWOT-анализа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09718"/>
              </p:ext>
            </p:extLst>
          </p:nvPr>
        </p:nvGraphicFramePr>
        <p:xfrm>
          <a:off x="106878" y="1102680"/>
          <a:ext cx="11994078" cy="5755320"/>
        </p:xfrm>
        <a:graphic>
          <a:graphicData uri="http://schemas.openxmlformats.org/drawingml/2006/table">
            <a:tbl>
              <a:tblPr firstRow="1" firstCol="1" bandRow="1"/>
              <a:tblGrid>
                <a:gridCol w="2997266">
                  <a:extLst>
                    <a:ext uri="{9D8B030D-6E8A-4147-A177-3AD203B41FA5}">
                      <a16:colId xmlns:a16="http://schemas.microsoft.com/office/drawing/2014/main" val="3209418199"/>
                    </a:ext>
                  </a:extLst>
                </a:gridCol>
                <a:gridCol w="2999773">
                  <a:extLst>
                    <a:ext uri="{9D8B030D-6E8A-4147-A177-3AD203B41FA5}">
                      <a16:colId xmlns:a16="http://schemas.microsoft.com/office/drawing/2014/main" val="2350417698"/>
                    </a:ext>
                  </a:extLst>
                </a:gridCol>
                <a:gridCol w="3088721">
                  <a:extLst>
                    <a:ext uri="{9D8B030D-6E8A-4147-A177-3AD203B41FA5}">
                      <a16:colId xmlns:a16="http://schemas.microsoft.com/office/drawing/2014/main" val="3828337764"/>
                    </a:ext>
                  </a:extLst>
                </a:gridCol>
                <a:gridCol w="2908318">
                  <a:extLst>
                    <a:ext uri="{9D8B030D-6E8A-4147-A177-3AD203B41FA5}">
                      <a16:colId xmlns:a16="http://schemas.microsoft.com/office/drawing/2014/main" val="1868270515"/>
                    </a:ext>
                  </a:extLst>
                </a:gridCol>
              </a:tblGrid>
              <a:tr h="898313">
                <a:tc gridSpan="2">
                  <a:txBody>
                    <a:bodyPr/>
                    <a:lstStyle/>
                    <a:p>
                      <a:pPr marL="40640" algn="ctr">
                        <a:lnSpc>
                          <a:spcPct val="115000"/>
                        </a:lnSpc>
                        <a:spcAft>
                          <a:spcPts val="225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актуального состояния внутреннего потенциала образовательной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перспектив развития образовательной организации в соответствии с изменениями внешнего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окружения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09701"/>
                  </a:ext>
                </a:extLst>
              </a:tr>
              <a:tr h="1275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5105" marR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Внешние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5105" marR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5105" marR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угрозы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24942"/>
                  </a:ext>
                </a:extLst>
              </a:tr>
              <a:tr h="3576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нам удаётся особенно хорошо?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чём мы можем быть уверены?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Чем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дорожим?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необходимо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сохранить?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Чего нам не хватает?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чем мы пока не справляемся?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мешает нашей работе?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Чем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владеют наши выпускники?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чего, возможно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нам следует отказаться?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складывается отношения школы с внешним  окружением?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может нам оказать нам помощь и поддержку?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каких условиях это возможно?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5105" marR="164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внешние опасности и риски нам необходимо преодолеть?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новшества могут ввести школы, являющиеся конкурентами по отношению к нашей?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3025" marT="36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95450"/>
                  </a:ext>
                </a:extLst>
              </a:tr>
            </a:tbl>
          </a:graphicData>
        </a:graphic>
      </p:graphicFrame>
      <p:sp>
        <p:nvSpPr>
          <p:cNvPr id="10" name="Полилиния 9"/>
          <p:cNvSpPr/>
          <p:nvPr/>
        </p:nvSpPr>
        <p:spPr>
          <a:xfrm>
            <a:off x="320040" y="2353247"/>
            <a:ext cx="265176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" name="Полилиния 12"/>
          <p:cNvSpPr/>
          <p:nvPr/>
        </p:nvSpPr>
        <p:spPr>
          <a:xfrm>
            <a:off x="6214791" y="2353246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4" name="Полилиния 13"/>
          <p:cNvSpPr/>
          <p:nvPr/>
        </p:nvSpPr>
        <p:spPr>
          <a:xfrm>
            <a:off x="3341764" y="2286982"/>
            <a:ext cx="270117" cy="285888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Полилиния 15"/>
          <p:cNvSpPr/>
          <p:nvPr/>
        </p:nvSpPr>
        <p:spPr>
          <a:xfrm>
            <a:off x="9241456" y="2353247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306" y="100828"/>
            <a:ext cx="981694" cy="8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452684" y="55457"/>
            <a:ext cx="9651879" cy="803564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810" lvl="0" indent="450215" algn="just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Внедрение системы управления качеством в деятельность образовательных организаций: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6" y="0"/>
            <a:ext cx="2023833" cy="914479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161308" y="1097280"/>
            <a:ext cx="9943255" cy="5647904"/>
          </a:xfrm>
          <a:prstGeom prst="rect">
            <a:avLst/>
          </a:prstGeom>
          <a:solidFill>
            <a:schemeClr val="bg1"/>
          </a:solidFill>
          <a:ln cmpd="dbl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Ознакомиться с разработками ФГБНУ «Институт управления образованием Российской академии образования“ (раздел «Школа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Минпросвсщения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России»);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Пройти самодиагностику в электронном виде (либо ответить на вопросы анкеты (приложение 1);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Получить рекомендации федерального оператора Проекта по повышению стартового уровня соответствия модели «Школа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Проанализировать и обсудить результаты самодиагностики в педагогическом  коллективе;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Сделать вывод о соответствии тому или иному уровню требований  модели «Школа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Выявить дефициты имеющихся в образовательной организации ресурсов для достижения следующего (повышенного) уровня условий;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Изучить методические рекомендации по реализации основных направлений («треков») Проекта, размещенные на его странице в разделе «Настольная книга директора школы», особенно «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дефицитарных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школе;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Разработать (актуализировать) программу развития образовательной организации, направленную на повышение качества условий организации образовательной деятельности, на основе дефицитов, выявленных по итогам проведенной самодиагностики (основой для разработки мероприятий программы развития являются «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дефицитарные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позиции);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Разработать «дорожную карту» (план-график) по реализации мероприятий Проекта;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10.Направить программу развития образовательной организации на согласование учредителю;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11.Привлечь к реализации программы развития широкий круг заинтересованных лиц родительскую общественность, детское движение школьников, попечительский и управляющих советов школы, профессиональные педагогические ассоциации и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Обеспечить методическую поддержку педагогических работников в рамках апробации Проекта;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Обеспечить информационную поддержку реализации Проекта.</a:t>
            </a:r>
          </a:p>
          <a:p>
            <a:endParaRPr lang="ru-RU" sz="6400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37476" y="1097280"/>
            <a:ext cx="1719073" cy="5238840"/>
          </a:xfrm>
          <a:prstGeom prst="flowChartPunchedTape">
            <a:avLst/>
          </a:prstGeom>
          <a:solidFill>
            <a:schemeClr val="bg1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Общеобразовательные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86391" y="631534"/>
            <a:ext cx="749835" cy="7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12042" r="23538" b="11860"/>
          <a:stretch/>
        </p:blipFill>
        <p:spPr>
          <a:xfrm>
            <a:off x="270451" y="2188779"/>
            <a:ext cx="1586098" cy="12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338162" y="6210803"/>
            <a:ext cx="4279893" cy="0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0498" y="578294"/>
            <a:ext cx="703829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5736" y="2412333"/>
            <a:ext cx="711964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4567" y="3514719"/>
            <a:ext cx="713080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5736" y="4886186"/>
            <a:ext cx="713080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194" y="4075803"/>
            <a:ext cx="71590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0D9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9114401" y="1921180"/>
            <a:ext cx="3017679" cy="2601449"/>
          </a:xfrm>
          <a:prstGeom prst="hexagon">
            <a:avLst/>
          </a:prstGeom>
          <a:solidFill>
            <a:srgbClr val="841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438819">
            <a:off x="10017096" y="2364528"/>
            <a:ext cx="3359445" cy="952525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9958305" y="3578672"/>
            <a:ext cx="3526725" cy="3526725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199390" y="-623581"/>
            <a:ext cx="2847703" cy="2847703"/>
          </a:xfrm>
          <a:prstGeom prst="ellipse">
            <a:avLst/>
          </a:prstGeom>
          <a:noFill/>
          <a:ln w="5080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8983686" y="1329470"/>
            <a:ext cx="4125790" cy="3556716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омб 29"/>
          <p:cNvSpPr/>
          <p:nvPr/>
        </p:nvSpPr>
        <p:spPr>
          <a:xfrm>
            <a:off x="10158432" y="3803648"/>
            <a:ext cx="3076771" cy="3076771"/>
          </a:xfrm>
          <a:prstGeom prst="diamond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21212653">
            <a:off x="513962" y="2297626"/>
            <a:ext cx="71113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2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19" y="259195"/>
            <a:ext cx="1231499" cy="106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0463" cy="15700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9777" y="1326087"/>
            <a:ext cx="9684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самодиагностики общеобразовательной организации в программе развития школы в статусе: достижения, исходный уровень   по показателям Школы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России, проблемы, требующие решения для перехода на более высокий уровень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88924" y="5913840"/>
            <a:ext cx="5367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Багарова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М.И., проректор ГБУ ДПО «ИРО ЧР»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19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501" y="77696"/>
            <a:ext cx="123149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0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227013"/>
            <a:ext cx="10515600" cy="13255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Результаты самодиагностики ОО ЧР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2764" cy="105087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6382" y="1870506"/>
            <a:ext cx="940524" cy="1343606"/>
            <a:chOff x="0" y="3397"/>
            <a:chExt cx="940524" cy="1343606"/>
          </a:xfrm>
        </p:grpSpPr>
        <p:sp>
          <p:nvSpPr>
            <p:cNvPr id="13" name="Шеврон 12"/>
            <p:cNvSpPr/>
            <p:nvPr/>
          </p:nvSpPr>
          <p:spPr>
            <a:xfrm rot="5400000">
              <a:off x="-201541" y="204938"/>
              <a:ext cx="1343606" cy="940524"/>
            </a:xfrm>
            <a:prstGeom prst="chevron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Шеврон 4"/>
            <p:cNvSpPr txBox="1"/>
            <p:nvPr/>
          </p:nvSpPr>
          <p:spPr>
            <a:xfrm>
              <a:off x="0" y="473659"/>
              <a:ext cx="940524" cy="403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smtClean="0">
                  <a:latin typeface="Times New Roman" pitchFamily="18" charset="0"/>
                  <a:cs typeface="Times New Roman" pitchFamily="18" charset="0"/>
                </a:rPr>
                <a:t>Всего </a:t>
              </a:r>
              <a:endParaRPr lang="ru-RU" sz="2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6382" y="3361937"/>
            <a:ext cx="940524" cy="1343606"/>
            <a:chOff x="70228" y="1472189"/>
            <a:chExt cx="940524" cy="1343606"/>
          </a:xfrm>
        </p:grpSpPr>
        <p:sp>
          <p:nvSpPr>
            <p:cNvPr id="16" name="Шеврон 15"/>
            <p:cNvSpPr/>
            <p:nvPr/>
          </p:nvSpPr>
          <p:spPr>
            <a:xfrm rot="5400000">
              <a:off x="-131313" y="1673730"/>
              <a:ext cx="1343606" cy="940524"/>
            </a:xfrm>
            <a:prstGeom prst="chevron">
              <a:avLst/>
            </a:prstGeom>
          </p:spPr>
          <p:style>
            <a:lnRef idx="1">
              <a:schemeClr val="accent5">
                <a:hueOff val="-3676672"/>
                <a:satOff val="-5114"/>
                <a:lumOff val="-1961"/>
                <a:alphaOff val="0"/>
              </a:schemeClr>
            </a:lnRef>
            <a:fillRef idx="2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1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Шеврон 4"/>
            <p:cNvSpPr txBox="1"/>
            <p:nvPr/>
          </p:nvSpPr>
          <p:spPr>
            <a:xfrm>
              <a:off x="70228" y="1942451"/>
              <a:ext cx="940524" cy="403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dirty="0" smtClean="0">
                  <a:latin typeface="Times New Roman" pitchFamily="18" charset="0"/>
                  <a:cs typeface="Times New Roman" pitchFamily="18" charset="0"/>
                </a:rPr>
                <a:t>Уровни</a:t>
              </a:r>
              <a:endParaRPr lang="ru-RU" sz="2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66382" y="5057052"/>
            <a:ext cx="940524" cy="1343606"/>
            <a:chOff x="70228" y="3004333"/>
            <a:chExt cx="940524" cy="1343606"/>
          </a:xfrm>
        </p:grpSpPr>
        <p:sp>
          <p:nvSpPr>
            <p:cNvPr id="19" name="Шеврон 18"/>
            <p:cNvSpPr/>
            <p:nvPr/>
          </p:nvSpPr>
          <p:spPr>
            <a:xfrm rot="5400000">
              <a:off x="-131313" y="3205874"/>
              <a:ext cx="1343606" cy="940524"/>
            </a:xfrm>
            <a:prstGeom prst="chevron">
              <a:avLst/>
            </a:prstGeom>
          </p:spPr>
          <p:style>
            <a:lnRef idx="1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2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Шеврон 4"/>
            <p:cNvSpPr txBox="1"/>
            <p:nvPr/>
          </p:nvSpPr>
          <p:spPr>
            <a:xfrm>
              <a:off x="70228" y="3474595"/>
              <a:ext cx="940524" cy="403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Уровни</a:t>
              </a:r>
              <a:endParaRPr lang="ru-RU" sz="2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838818" y="1904096"/>
            <a:ext cx="10190764" cy="873344"/>
            <a:chOff x="1197639" y="3398"/>
            <a:chExt cx="10190764" cy="873344"/>
          </a:xfrm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 rot="5400000">
              <a:off x="5856349" y="-4655312"/>
              <a:ext cx="873344" cy="10190764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3" name="TextBox 22"/>
            <p:cNvSpPr txBox="1"/>
            <p:nvPr/>
          </p:nvSpPr>
          <p:spPr>
            <a:xfrm>
              <a:off x="1197640" y="46030"/>
              <a:ext cx="10148131" cy="788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6032" tIns="22860" rIns="22860" bIns="22860" numCol="1" spcCol="1270" anchor="ctr" anchorCtr="0">
              <a:noAutofit/>
            </a:bodyPr>
            <a:lstStyle/>
            <a:p>
              <a:pPr marL="285750" marR="0" lvl="1" indent="-28575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 общеобразовательные организации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03581" y="3129847"/>
            <a:ext cx="10183369" cy="1454529"/>
            <a:chOff x="1201337" y="1181597"/>
            <a:chExt cx="10183369" cy="1454529"/>
          </a:xfrm>
        </p:grpSpPr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5400000">
              <a:off x="5565757" y="-3182823"/>
              <a:ext cx="1454529" cy="10183369"/>
            </a:xfrm>
            <a:prstGeom prst="round2SameRect">
              <a:avLst/>
            </a:prstGeom>
          </p:spPr>
          <p:style>
            <a:lnRef idx="1">
              <a:schemeClr val="accent5">
                <a:hueOff val="-3676672"/>
                <a:satOff val="-5114"/>
                <a:lumOff val="-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/>
            <p:cNvSpPr txBox="1"/>
            <p:nvPr/>
          </p:nvSpPr>
          <p:spPr>
            <a:xfrm>
              <a:off x="1201337" y="1252601"/>
              <a:ext cx="10112365" cy="1312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b="1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Ниже базового -12 школ</a:t>
              </a:r>
              <a:endParaRPr lang="ru-RU" sz="28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b="1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Базовый уровень -</a:t>
              </a:r>
              <a:r>
                <a:rPr lang="ru-RU" sz="2800" b="1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 школы</a:t>
              </a:r>
              <a:endParaRPr lang="ru-RU" sz="28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771070" y="4835235"/>
            <a:ext cx="10283627" cy="1581233"/>
            <a:chOff x="1221435" y="2770105"/>
            <a:chExt cx="10283627" cy="1581233"/>
          </a:xfrm>
        </p:grpSpPr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 rot="5400000">
              <a:off x="5572632" y="-1581092"/>
              <a:ext cx="1581233" cy="10283627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4472C4">
                  <a:hueOff val="-7353344"/>
                  <a:satOff val="-10228"/>
                  <a:lumOff val="-3922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9" name="TextBox 28"/>
            <p:cNvSpPr txBox="1"/>
            <p:nvPr/>
          </p:nvSpPr>
          <p:spPr>
            <a:xfrm>
              <a:off x="1221436" y="2847293"/>
              <a:ext cx="10206438" cy="14268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marR="0" lvl="1" indent="-285750" algn="l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Средний уровень-6 школ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1" indent="-285750" algn="l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Полный уровень- 0 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963" y="5272386"/>
            <a:ext cx="123149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1427746"/>
            <a:ext cx="5464173" cy="5430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93" y="1660125"/>
            <a:ext cx="5861678" cy="5197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1999">
            <a:off x="2621291" y="120533"/>
            <a:ext cx="798255" cy="1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1999">
            <a:off x="8625161" y="120532"/>
            <a:ext cx="798255" cy="1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563060" y="83621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Индивидуальная карта развития школы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41323" y="98741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Результаты самодиагностики с рекомендациями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5976" y="0"/>
            <a:ext cx="123149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3155" y="858203"/>
            <a:ext cx="613802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1.Результаты 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направлениям и уровням</a:t>
            </a:r>
          </a:p>
        </p:txBody>
      </p:sp>
      <p:sp>
        <p:nvSpPr>
          <p:cNvPr id="9" name="object 13"/>
          <p:cNvSpPr txBox="1"/>
          <p:nvPr/>
        </p:nvSpPr>
        <p:spPr>
          <a:xfrm>
            <a:off x="7361700" y="2174585"/>
            <a:ext cx="2028408" cy="127196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400" b="1" spc="-2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 – ниже базового  </a:t>
            </a:r>
          </a:p>
          <a:p>
            <a:pPr marL="7701" marR="3081">
              <a:spcBef>
                <a:spcPts val="58"/>
              </a:spcBef>
            </a:pPr>
            <a:r>
              <a:rPr lang="ru-RU" sz="1400" b="1" spc="-2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ru-RU" sz="1400" b="1" spc="-2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базовый </a:t>
            </a:r>
            <a:r>
              <a:rPr lang="ru-RU" sz="1400" b="1" spc="-2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уровень</a:t>
            </a:r>
            <a:endParaRPr lang="ru-RU" sz="1400" b="1" spc="-2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701" marR="3081">
              <a:spcBef>
                <a:spcPts val="58"/>
              </a:spcBef>
            </a:pPr>
            <a:r>
              <a:rPr lang="ru-RU" sz="1400" b="1" spc="-2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2 -  средний </a:t>
            </a:r>
            <a:r>
              <a:rPr lang="ru-RU" sz="1400" b="1" spc="-2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уровень</a:t>
            </a:r>
            <a:endParaRPr lang="ru-RU" sz="1400" b="1" spc="-2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701" marR="3081">
              <a:spcBef>
                <a:spcPts val="58"/>
              </a:spcBef>
            </a:pPr>
            <a:r>
              <a:rPr lang="ru-RU" sz="1400" b="1" spc="-2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3 - полный уровень</a:t>
            </a:r>
          </a:p>
          <a:p>
            <a:pPr marL="7701" marR="3081">
              <a:spcBef>
                <a:spcPts val="58"/>
              </a:spcBef>
            </a:pPr>
            <a:endParaRPr lang="ru-RU" sz="1200" spc="-2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7701" marR="3081">
              <a:spcBef>
                <a:spcPts val="58"/>
              </a:spcBef>
            </a:pPr>
            <a:endParaRPr lang="ru-RU" sz="1001" dirty="0">
              <a:latin typeface="Tahoma"/>
              <a:cs typeface="Tahom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802" y="109944"/>
            <a:ext cx="10912480" cy="7406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самодиагностики общеобразовательной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310" y="1072804"/>
            <a:ext cx="2249619" cy="21154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36" y="2800455"/>
            <a:ext cx="2614863" cy="209017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9083690" y="6191338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9083691" y="6618282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375904" y="6387873"/>
            <a:ext cx="3679230" cy="30923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омб 16"/>
          <p:cNvSpPr/>
          <p:nvPr/>
        </p:nvSpPr>
        <p:spPr>
          <a:xfrm>
            <a:off x="9464040" y="4156663"/>
            <a:ext cx="2727959" cy="2619042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438819">
            <a:off x="9778613" y="3290529"/>
            <a:ext cx="2171257" cy="546704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409934"/>
              </p:ext>
            </p:extLst>
          </p:nvPr>
        </p:nvGraphicFramePr>
        <p:xfrm>
          <a:off x="219455" y="1840992"/>
          <a:ext cx="7085247" cy="491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Шестиугольник 21"/>
          <p:cNvSpPr/>
          <p:nvPr/>
        </p:nvSpPr>
        <p:spPr>
          <a:xfrm flipH="1">
            <a:off x="9277636" y="3168810"/>
            <a:ext cx="2389290" cy="1932997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8514" y="863793"/>
            <a:ext cx="10252363" cy="60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самодиагностики по магистральному направлению «Знание: качество и объективность» по каждому критерию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938304"/>
              </p:ext>
            </p:extLst>
          </p:nvPr>
        </p:nvGraphicFramePr>
        <p:xfrm>
          <a:off x="63207" y="1621536"/>
          <a:ext cx="9208304" cy="505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68514" y="109944"/>
            <a:ext cx="10716768" cy="7406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самодиагностики общеобразовательной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307" y="1057695"/>
            <a:ext cx="2502521" cy="2273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2800455"/>
            <a:ext cx="2614863" cy="209017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9083690" y="6191338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083691" y="6590626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375904" y="6387873"/>
            <a:ext cx="3679230" cy="30923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омб 12"/>
          <p:cNvSpPr/>
          <p:nvPr/>
        </p:nvSpPr>
        <p:spPr>
          <a:xfrm>
            <a:off x="9464040" y="4156663"/>
            <a:ext cx="2727959" cy="2619042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438819">
            <a:off x="10386347" y="3258575"/>
            <a:ext cx="1561842" cy="546704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flipH="1">
            <a:off x="9277636" y="3168810"/>
            <a:ext cx="2389290" cy="1932997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178" y="963363"/>
            <a:ext cx="10055428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12000"/>
              </a:lnSpc>
              <a:spcAft>
                <a:spcPts val="2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3.Результаты самодиагностики по магистральному направлению «Воспитание» по каждому критерию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724631"/>
              </p:ext>
            </p:extLst>
          </p:nvPr>
        </p:nvGraphicFramePr>
        <p:xfrm>
          <a:off x="73152" y="1755238"/>
          <a:ext cx="9010538" cy="510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68514" y="109944"/>
            <a:ext cx="10716768" cy="7406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самодиагностики общеобразовательной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41" y="1057695"/>
            <a:ext cx="2488788" cy="2273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040" y="2800455"/>
            <a:ext cx="2727959" cy="209017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9083690" y="6191338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90371" y="6578273"/>
            <a:ext cx="3108309" cy="24705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375904" y="6387873"/>
            <a:ext cx="3679230" cy="30923"/>
          </a:xfrm>
          <a:prstGeom prst="line">
            <a:avLst/>
          </a:prstGeom>
          <a:ln w="53975" cap="rnd">
            <a:solidFill>
              <a:srgbClr val="0D93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омб 12"/>
          <p:cNvSpPr/>
          <p:nvPr/>
        </p:nvSpPr>
        <p:spPr>
          <a:xfrm>
            <a:off x="9464040" y="4156663"/>
            <a:ext cx="2727959" cy="2619042"/>
          </a:xfrm>
          <a:prstGeom prst="diamond">
            <a:avLst/>
          </a:prstGeom>
          <a:solidFill>
            <a:srgbClr val="FBB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438819">
            <a:off x="10251231" y="3265679"/>
            <a:ext cx="1697332" cy="546704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flipH="1">
            <a:off x="9277636" y="3168810"/>
            <a:ext cx="2389290" cy="1932997"/>
          </a:xfrm>
          <a:prstGeom prst="hexagon">
            <a:avLst/>
          </a:prstGeom>
          <a:noFill/>
          <a:ln w="34925">
            <a:solidFill>
              <a:srgbClr val="FBB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12427</TotalTime>
  <Words>841</Words>
  <Application>Microsoft Office PowerPoint</Application>
  <PresentationFormat>Широкоэкранный</PresentationFormat>
  <Paragraphs>136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Результаты самодиагностики ОО ЧР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user</cp:lastModifiedBy>
  <cp:revision>185</cp:revision>
  <cp:lastPrinted>2022-07-12T20:53:40Z</cp:lastPrinted>
  <dcterms:created xsi:type="dcterms:W3CDTF">2022-07-10T14:16:15Z</dcterms:created>
  <dcterms:modified xsi:type="dcterms:W3CDTF">2022-11-02T09:04:03Z</dcterms:modified>
</cp:coreProperties>
</file>