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7" r:id="rId1"/>
    <p:sldMasterId id="2147483954" r:id="rId2"/>
    <p:sldMasterId id="2147483971" r:id="rId3"/>
  </p:sldMasterIdLst>
  <p:notesMasterIdLst>
    <p:notesMasterId r:id="rId30"/>
  </p:notesMasterIdLst>
  <p:sldIdLst>
    <p:sldId id="269" r:id="rId4"/>
    <p:sldId id="271" r:id="rId5"/>
    <p:sldId id="273" r:id="rId6"/>
    <p:sldId id="274" r:id="rId7"/>
    <p:sldId id="275" r:id="rId8"/>
    <p:sldId id="276" r:id="rId9"/>
    <p:sldId id="278" r:id="rId10"/>
    <p:sldId id="279" r:id="rId11"/>
    <p:sldId id="280" r:id="rId12"/>
    <p:sldId id="281" r:id="rId13"/>
    <p:sldId id="282" r:id="rId14"/>
    <p:sldId id="263" r:id="rId15"/>
    <p:sldId id="256" r:id="rId16"/>
    <p:sldId id="258" r:id="rId17"/>
    <p:sldId id="265" r:id="rId18"/>
    <p:sldId id="297" r:id="rId19"/>
    <p:sldId id="296" r:id="rId20"/>
    <p:sldId id="259" r:id="rId21"/>
    <p:sldId id="260" r:id="rId22"/>
    <p:sldId id="291" r:id="rId23"/>
    <p:sldId id="287" r:id="rId24"/>
    <p:sldId id="289" r:id="rId25"/>
    <p:sldId id="288" r:id="rId26"/>
    <p:sldId id="286" r:id="rId27"/>
    <p:sldId id="293" r:id="rId28"/>
    <p:sldId id="29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6EC98415-DB9F-4D84-9DC6-5781F1DC7D4D}">
          <p14:sldIdLst>
            <p14:sldId id="269"/>
            <p14:sldId id="271"/>
            <p14:sldId id="273"/>
            <p14:sldId id="274"/>
            <p14:sldId id="275"/>
            <p14:sldId id="276"/>
            <p14:sldId id="278"/>
            <p14:sldId id="279"/>
            <p14:sldId id="280"/>
            <p14:sldId id="281"/>
            <p14:sldId id="282"/>
            <p14:sldId id="263"/>
            <p14:sldId id="256"/>
            <p14:sldId id="258"/>
            <p14:sldId id="265"/>
            <p14:sldId id="297"/>
            <p14:sldId id="296"/>
            <p14:sldId id="259"/>
            <p14:sldId id="260"/>
            <p14:sldId id="291"/>
            <p14:sldId id="287"/>
            <p14:sldId id="289"/>
            <p14:sldId id="288"/>
            <p14:sldId id="286"/>
            <p14:sldId id="293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6C281-920F-4C86-A24B-3310E90410B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09776-4A89-4A72-B4B8-9043C4783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09776-4A89-4A72-B4B8-9043C47830B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18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75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D8D2C-0535-4188-A3A7-C6F19AF159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EE94-A65C-4714-89E2-220AC36F9A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6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389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28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8814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114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978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989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5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69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7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041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45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84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77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42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D8D2C-0535-4188-A3A7-C6F19AF159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EE94-A65C-4714-89E2-220AC36F9A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54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990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690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105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7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38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766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1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955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69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9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32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55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338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07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36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038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622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837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09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943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958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834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38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41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56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282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14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69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7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E9602-74AB-4990-887B-1C7E9D393CD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5E82C-2445-458E-81E4-03807C0669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99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85AA8-9C47-4440-A410-880DF78CFE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EAB650-9F57-4A2A-AF3A-88A0DFF26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1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4596" y="1844824"/>
            <a:ext cx="5826719" cy="220601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tt-RU" sz="2800" b="1" i="1" dirty="0">
                <a:solidFill>
                  <a:schemeClr val="tx1"/>
                </a:solidFill>
              </a:rPr>
              <a:t>       «В душе каждого ребёнка есть невидимые струны. Если тронуть их умелой рукой, они красиво зазвучат».</a:t>
            </a:r>
            <a:r>
              <a:rPr lang="ru-RU" sz="2800" b="1" i="1" dirty="0">
                <a:solidFill>
                  <a:schemeClr val="tx1"/>
                </a:solidFill>
              </a:rPr>
              <a:t/>
            </a:r>
            <a:br>
              <a:rPr lang="ru-RU" sz="2800" b="1" i="1" dirty="0">
                <a:solidFill>
                  <a:schemeClr val="tx1"/>
                </a:solidFill>
              </a:rPr>
            </a:b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tx1"/>
                </a:solidFill>
              </a:rPr>
              <a:t>В.А.Сухомлинский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2326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095500" y="928689"/>
            <a:ext cx="8229600" cy="928687"/>
          </a:xfrm>
        </p:spPr>
        <p:txBody>
          <a:bodyPr/>
          <a:lstStyle/>
          <a:p>
            <a:pPr eaLnBrk="1" hangingPunct="1"/>
            <a:r>
              <a:rPr lang="ru-RU" altLang="ru-RU" sz="4000" b="1">
                <a:latin typeface="Times New Roman" panose="02020603050405020304" pitchFamily="18" charset="0"/>
              </a:rPr>
              <a:t>ВНЕУРОЧНАЯ ДЕЯТЕЛЬНОСТЬ</a:t>
            </a:r>
            <a:endParaRPr lang="ru-RU" altLang="ru-RU" sz="400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981200" y="2714626"/>
            <a:ext cx="8229600" cy="3609975"/>
          </a:xfrm>
        </p:spPr>
        <p:txBody>
          <a:bodyPr/>
          <a:lstStyle/>
          <a:p>
            <a:pPr marL="0" indent="0">
              <a:buNone/>
            </a:pPr>
            <a:r>
              <a:rPr lang="ru-RU" altLang="ru-RU" b="1" dirty="0" smtClean="0"/>
              <a:t>Цель внеурочной деятельности:</a:t>
            </a:r>
          </a:p>
          <a:p>
            <a:pPr eaLnBrk="1" hangingPunct="1"/>
            <a:r>
              <a:rPr lang="ru-RU" altLang="ru-RU" dirty="0" smtClean="0"/>
              <a:t> создание условий для проявления и развития ребенком своих интересов на основе свободного выбора, постижения духовно- нравственных ценностей и культурных традиций.</a:t>
            </a:r>
          </a:p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767622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238375" y="214314"/>
            <a:ext cx="8229600" cy="4905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/>
              <a:t>Задачи внеурочной деятельности: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7530" y="714375"/>
            <a:ext cx="10990906" cy="5632104"/>
          </a:xfrm>
        </p:spPr>
        <p:txBody>
          <a:bodyPr>
            <a:normAutofit fontScale="47500" lnSpcReduction="20000"/>
          </a:bodyPr>
          <a:lstStyle/>
          <a:p>
            <a:pPr eaLnBrk="1" hangingPunct="1"/>
            <a:r>
              <a:rPr lang="ru-RU" altLang="ru-RU" sz="1600" dirty="0"/>
              <a:t>усилить педагогическое влияние на жизнь учащихся в свободное от учебы время;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3200" dirty="0"/>
          </a:p>
          <a:p>
            <a:pPr eaLnBrk="1" hangingPunct="1"/>
            <a:r>
              <a:rPr lang="ru-RU" altLang="ru-RU" sz="3200" dirty="0"/>
              <a:t>организовать общественно-полезную и досуговую деятельность учащихся совместно с учреждениями дополнительного образования;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3200" dirty="0"/>
          </a:p>
          <a:p>
            <a:pPr eaLnBrk="1" hangingPunct="1"/>
            <a:r>
              <a:rPr lang="ru-RU" altLang="ru-RU" sz="3200" dirty="0"/>
              <a:t>выявить интересы, склонности, способности, возможности обучающихся к различным видам деятельности;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3200" dirty="0"/>
          </a:p>
          <a:p>
            <a:pPr eaLnBrk="1" hangingPunct="1"/>
            <a:r>
              <a:rPr lang="ru-RU" altLang="ru-RU" sz="3200" dirty="0"/>
              <a:t>оказать помощь в поисках «себя»;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3200" dirty="0"/>
          </a:p>
          <a:p>
            <a:pPr eaLnBrk="1" hangingPunct="1"/>
            <a:r>
              <a:rPr lang="ru-RU" altLang="ru-RU" sz="3200" dirty="0"/>
              <a:t>создать условия для индивидуального развития ребенка в избранной сфере внеурочной деятельности;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3200" dirty="0"/>
          </a:p>
          <a:p>
            <a:pPr eaLnBrk="1" hangingPunct="1"/>
            <a:r>
              <a:rPr lang="ru-RU" altLang="ru-RU" sz="3200" dirty="0"/>
              <a:t>развить опыт творческой деятельности, творческих способностей;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3200" dirty="0"/>
          </a:p>
          <a:p>
            <a:pPr eaLnBrk="1" hangingPunct="1"/>
            <a:r>
              <a:rPr lang="ru-RU" altLang="ru-RU" sz="3200" dirty="0"/>
              <a:t>создать условия для реализации приобретенных знаний, умений и навыков;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3200" dirty="0"/>
          </a:p>
          <a:p>
            <a:pPr eaLnBrk="1" hangingPunct="1"/>
            <a:r>
              <a:rPr lang="ru-RU" altLang="ru-RU" sz="3200" dirty="0"/>
              <a:t>развить опыт неформального общения, взаимодействия, сотрудничества;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3200" dirty="0"/>
          </a:p>
          <a:p>
            <a:pPr eaLnBrk="1" hangingPunct="1"/>
            <a:r>
              <a:rPr lang="ru-RU" altLang="ru-RU" sz="3200" dirty="0"/>
              <a:t>воспитывать культуру досуговой деятельности обучающихся.</a:t>
            </a:r>
          </a:p>
          <a:p>
            <a:pPr eaLnBrk="1" hangingPunct="1"/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13654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18351" b="3695"/>
          <a:stretch/>
        </p:blipFill>
        <p:spPr>
          <a:xfrm>
            <a:off x="1113576" y="128705"/>
            <a:ext cx="10230416" cy="6633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227152" y="128705"/>
            <a:ext cx="8274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обедители всероссийской олимпиады муниципального этапа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7582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384">
        <p15:prstTrans prst="fracture"/>
      </p:transition>
    </mc:Choice>
    <mc:Fallback xmlns="">
      <p:transition spd="slow" advClick="0" advTm="12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9" b="13295"/>
          <a:stretch/>
        </p:blipFill>
        <p:spPr>
          <a:xfrm>
            <a:off x="466136" y="3921564"/>
            <a:ext cx="3727009" cy="27160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7" r="25832"/>
          <a:stretch/>
        </p:blipFill>
        <p:spPr>
          <a:xfrm>
            <a:off x="9158441" y="391971"/>
            <a:ext cx="2411517" cy="31929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1" t="34059" r="41717" b="19736"/>
          <a:stretch/>
        </p:blipFill>
        <p:spPr>
          <a:xfrm>
            <a:off x="540904" y="467701"/>
            <a:ext cx="2286272" cy="3529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23234" r="7773"/>
          <a:stretch/>
        </p:blipFill>
        <p:spPr>
          <a:xfrm>
            <a:off x="3568853" y="864131"/>
            <a:ext cx="4847911" cy="26350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970" y="3819837"/>
            <a:ext cx="2435807" cy="30101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t="14389" r="20825" b="13399"/>
          <a:stretch/>
        </p:blipFill>
        <p:spPr>
          <a:xfrm>
            <a:off x="8323458" y="3819837"/>
            <a:ext cx="3412342" cy="2728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754748" y="-1171"/>
            <a:ext cx="620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Победители муниципальных и региональных творческих конкурсов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47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15000">
        <p15:prstTrans prst="fractur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96" y="4336150"/>
            <a:ext cx="3537592" cy="2045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2"/>
          <a:stretch/>
        </p:blipFill>
        <p:spPr>
          <a:xfrm>
            <a:off x="186613" y="3666931"/>
            <a:ext cx="4749282" cy="2985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5850" r="34413"/>
          <a:stretch/>
        </p:blipFill>
        <p:spPr>
          <a:xfrm>
            <a:off x="541176" y="307042"/>
            <a:ext cx="3519856" cy="32411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r="4985"/>
          <a:stretch/>
        </p:blipFill>
        <p:spPr>
          <a:xfrm>
            <a:off x="5122506" y="638499"/>
            <a:ext cx="6553392" cy="3210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66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15000">
        <p15:prstTrans prst="fractur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74" y="2600272"/>
            <a:ext cx="3631950" cy="42577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6" t="33927" r="2816" b="34522"/>
          <a:stretch/>
        </p:blipFill>
        <p:spPr>
          <a:xfrm>
            <a:off x="8180136" y="235391"/>
            <a:ext cx="3857625" cy="21637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6" t="13202" r="20025" b="13267"/>
          <a:stretch/>
        </p:blipFill>
        <p:spPr>
          <a:xfrm>
            <a:off x="827063" y="3612293"/>
            <a:ext cx="3944388" cy="2886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3" t="24290" r="23438" b="-2376"/>
          <a:stretch/>
        </p:blipFill>
        <p:spPr>
          <a:xfrm>
            <a:off x="5260062" y="3371944"/>
            <a:ext cx="2544301" cy="30633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2" t="44103" r="5198" b="14243"/>
          <a:stretch/>
        </p:blipFill>
        <p:spPr>
          <a:xfrm>
            <a:off x="754362" y="416459"/>
            <a:ext cx="6350692" cy="26436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3416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18503" r="8095"/>
          <a:stretch/>
        </p:blipFill>
        <p:spPr>
          <a:xfrm>
            <a:off x="354564" y="345232"/>
            <a:ext cx="4376492" cy="3051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0"/>
          <a:stretch/>
        </p:blipFill>
        <p:spPr>
          <a:xfrm>
            <a:off x="419878" y="3802224"/>
            <a:ext cx="5019869" cy="29344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54" y="195943"/>
            <a:ext cx="5258280" cy="2833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5" t="9637" r="17261"/>
          <a:stretch/>
        </p:blipFill>
        <p:spPr>
          <a:xfrm>
            <a:off x="8646058" y="3588755"/>
            <a:ext cx="3283737" cy="306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t="21254" r="40131"/>
          <a:stretch/>
        </p:blipFill>
        <p:spPr>
          <a:xfrm>
            <a:off x="5764910" y="3453886"/>
            <a:ext cx="2555984" cy="3336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0226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13069" r="38589" b="5413"/>
          <a:stretch/>
        </p:blipFill>
        <p:spPr>
          <a:xfrm>
            <a:off x="364861" y="289710"/>
            <a:ext cx="4017018" cy="299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t="15842" r="19431" b="1056"/>
          <a:stretch/>
        </p:blipFill>
        <p:spPr>
          <a:xfrm>
            <a:off x="5549775" y="416458"/>
            <a:ext cx="5212646" cy="3146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6" t="31683" r="19356" b="18152"/>
          <a:stretch/>
        </p:blipFill>
        <p:spPr>
          <a:xfrm>
            <a:off x="633743" y="4006900"/>
            <a:ext cx="4635374" cy="2239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27492" r="4873" b="21225"/>
          <a:stretch/>
        </p:blipFill>
        <p:spPr>
          <a:xfrm>
            <a:off x="5701003" y="4006900"/>
            <a:ext cx="6335486" cy="2239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5370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4" y="345233"/>
            <a:ext cx="4478693" cy="3359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3" r="7779"/>
          <a:stretch/>
        </p:blipFill>
        <p:spPr>
          <a:xfrm>
            <a:off x="5391863" y="527180"/>
            <a:ext cx="6075334" cy="33590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r="8095" b="2041"/>
          <a:stretch/>
        </p:blipFill>
        <p:spPr>
          <a:xfrm>
            <a:off x="7745215" y="3719960"/>
            <a:ext cx="3283443" cy="302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2" y="4068146"/>
            <a:ext cx="7060163" cy="2674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765111" y="54205"/>
            <a:ext cx="390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Шахматы-наш конек</a:t>
            </a:r>
            <a:endParaRPr lang="ru-RU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667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15000">
        <p15:prstTrans prst="fractur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7" y="289249"/>
            <a:ext cx="3442996" cy="2174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849" y="289249"/>
            <a:ext cx="3206009" cy="20853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" y="2855166"/>
            <a:ext cx="3545633" cy="20900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" y="5253135"/>
            <a:ext cx="3545633" cy="1644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44" y="964002"/>
            <a:ext cx="2119503" cy="1748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95" y="2886359"/>
            <a:ext cx="2184466" cy="2192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74" y="4962082"/>
            <a:ext cx="3502320" cy="1935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67" y="2886359"/>
            <a:ext cx="3581572" cy="177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24" y="5253135"/>
            <a:ext cx="3305044" cy="1477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197682" y="159870"/>
            <a:ext cx="739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НАШИ БУДНИ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70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0">
        <p15:prstTrans prst="fracture"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Творчество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 по природе своей основано на желании сделать что-то, что до тебя еще никем не было сделано или сделать по-новому, лучше. Иначе говоря, творческое начало в человеке - это всегда стремление вперед, к лучшему, к прогрессу.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99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812" y="365125"/>
            <a:ext cx="10511073" cy="1083429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О спорт, ты жизнь!</a:t>
            </a:r>
            <a:br>
              <a:rPr lang="ru-RU" sz="5400" dirty="0">
                <a:solidFill>
                  <a:srgbClr val="FF0000"/>
                </a:solidFill>
              </a:rPr>
            </a:b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53" y="1780158"/>
            <a:ext cx="5260062" cy="3642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95" y="1797710"/>
            <a:ext cx="4943190" cy="3480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599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2"/>
          <a:stretch/>
        </p:blipFill>
        <p:spPr>
          <a:xfrm>
            <a:off x="6470209" y="232935"/>
            <a:ext cx="4937157" cy="2944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2" y="267249"/>
            <a:ext cx="4264181" cy="29105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t="35776" r="16370" b="9306"/>
          <a:stretch/>
        </p:blipFill>
        <p:spPr>
          <a:xfrm>
            <a:off x="922859" y="3585173"/>
            <a:ext cx="4916624" cy="2797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9" b="38746"/>
          <a:stretch/>
        </p:blipFill>
        <p:spPr>
          <a:xfrm>
            <a:off x="6921261" y="3711921"/>
            <a:ext cx="4486105" cy="25711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60928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66" y="464705"/>
            <a:ext cx="3752802" cy="2542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" y="334978"/>
            <a:ext cx="5385077" cy="2976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0"/>
          <a:stretch/>
        </p:blipFill>
        <p:spPr>
          <a:xfrm>
            <a:off x="851026" y="3716778"/>
            <a:ext cx="2118511" cy="2987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48"/>
          <a:stretch/>
        </p:blipFill>
        <p:spPr>
          <a:xfrm>
            <a:off x="4054136" y="3776663"/>
            <a:ext cx="2754070" cy="2805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t="6601" r="36271" b="24356"/>
          <a:stretch/>
        </p:blipFill>
        <p:spPr>
          <a:xfrm>
            <a:off x="7985156" y="3476531"/>
            <a:ext cx="2737210" cy="3105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099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>
          <a:xfrm>
            <a:off x="5656138" y="316871"/>
            <a:ext cx="5880993" cy="3512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r="19169" b="9087"/>
          <a:stretch/>
        </p:blipFill>
        <p:spPr>
          <a:xfrm>
            <a:off x="280657" y="316870"/>
            <a:ext cx="4397788" cy="35942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r="16374"/>
          <a:stretch/>
        </p:blipFill>
        <p:spPr>
          <a:xfrm>
            <a:off x="461728" y="4200808"/>
            <a:ext cx="2890241" cy="26571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t="23630" r="16864" b="12871"/>
          <a:stretch/>
        </p:blipFill>
        <p:spPr>
          <a:xfrm>
            <a:off x="3793403" y="4200808"/>
            <a:ext cx="4044702" cy="265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15578" r="14290" b="15116"/>
          <a:stretch/>
        </p:blipFill>
        <p:spPr>
          <a:xfrm>
            <a:off x="8104447" y="4200808"/>
            <a:ext cx="3764646" cy="26571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90306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2" y="133538"/>
            <a:ext cx="5042780" cy="332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64" y="133538"/>
            <a:ext cx="4864729" cy="3648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6"/>
          <a:stretch/>
        </p:blipFill>
        <p:spPr>
          <a:xfrm>
            <a:off x="353084" y="3782085"/>
            <a:ext cx="4825498" cy="2892910"/>
          </a:xfrm>
          <a:prstGeom prst="round2DiagRect">
            <a:avLst>
              <a:gd name="adj1" fmla="val 16667"/>
              <a:gd name="adj2" fmla="val 662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 t="35247" r="13993"/>
          <a:stretch/>
        </p:blipFill>
        <p:spPr>
          <a:xfrm>
            <a:off x="6699564" y="3908260"/>
            <a:ext cx="4309450" cy="2766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3359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1" y="289711"/>
            <a:ext cx="4291344" cy="32185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8" r="28152" b="10231"/>
          <a:stretch/>
        </p:blipFill>
        <p:spPr>
          <a:xfrm>
            <a:off x="5168019" y="289711"/>
            <a:ext cx="3367889" cy="3336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559" y="291974"/>
            <a:ext cx="3361853" cy="27469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11221" r="8350" b="24620"/>
          <a:stretch/>
        </p:blipFill>
        <p:spPr>
          <a:xfrm>
            <a:off x="6328372" y="3857714"/>
            <a:ext cx="4261356" cy="2772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8" r="16370"/>
          <a:stretch/>
        </p:blipFill>
        <p:spPr>
          <a:xfrm>
            <a:off x="854043" y="4010403"/>
            <a:ext cx="4784962" cy="24670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888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33" y="3962982"/>
            <a:ext cx="527817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5" y="158076"/>
            <a:ext cx="6240268" cy="351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r="6733"/>
          <a:stretch/>
        </p:blipFill>
        <p:spPr>
          <a:xfrm>
            <a:off x="7233718" y="158076"/>
            <a:ext cx="4771176" cy="3567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9109" r="19728" b="25808"/>
          <a:stretch/>
        </p:blipFill>
        <p:spPr>
          <a:xfrm>
            <a:off x="543208" y="4117062"/>
            <a:ext cx="4775159" cy="266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263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136904" cy="1080120"/>
          </a:xfrm>
        </p:spPr>
        <p:txBody>
          <a:bodyPr>
            <a:normAutofit/>
          </a:bodyPr>
          <a:lstStyle/>
          <a:p>
            <a:r>
              <a:rPr lang="ru-RU" dirty="0" smtClean="0"/>
              <a:t>Что такое творческие способности?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1412776"/>
            <a:ext cx="7560840" cy="384502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/>
              <a:t>      Это индивидуальные психологические особенности ребенка, которые не зависят от умственных способностей и проявляются в детской фантазии, воображении, особом видении мира, своей точке зрения на окружающую действительность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988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6347714" cy="875184"/>
          </a:xfrm>
        </p:spPr>
        <p:txBody>
          <a:bodyPr>
            <a:normAutofit/>
          </a:bodyPr>
          <a:lstStyle/>
          <a:p>
            <a:r>
              <a:rPr lang="ru-RU" sz="3200" dirty="0"/>
              <a:t>Задача</a:t>
            </a:r>
            <a:r>
              <a:rPr lang="ru-RU" sz="3600" dirty="0"/>
              <a:t> учителя-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1988840"/>
            <a:ext cx="6347714" cy="3240360"/>
          </a:xfrm>
        </p:spPr>
        <p:txBody>
          <a:bodyPr>
            <a:normAutofit/>
          </a:bodyPr>
          <a:lstStyle/>
          <a:p>
            <a:r>
              <a:rPr lang="ru-RU" sz="2400" b="1" dirty="0"/>
              <a:t>   </a:t>
            </a:r>
            <a:r>
              <a:rPr lang="ru-RU" sz="2400" b="1" dirty="0">
                <a:solidFill>
                  <a:schemeClr val="tx1"/>
                </a:solidFill>
              </a:rPr>
              <a:t>увидеть определенные задатки, развивать способности каждого ребенка, заложенные в нем от природы, помочь ребёнку максимально раскрыться в своей творческой деятельности. 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74185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1584" y="908721"/>
            <a:ext cx="76328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Развитие творческих способностей зависит от ряда условий: </a:t>
            </a:r>
          </a:p>
          <a:p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ru-RU" sz="2000" b="1" dirty="0"/>
              <a:t>Раннее начало.</a:t>
            </a:r>
          </a:p>
          <a:p>
            <a:endParaRPr lang="ru-RU" sz="2000" b="1" dirty="0"/>
          </a:p>
          <a:p>
            <a:r>
              <a:rPr lang="ru-RU" sz="2000" b="1" dirty="0"/>
              <a:t>2. Среда и система отношений, стимулирующая самую разнообразную творческую деятельность.</a:t>
            </a:r>
          </a:p>
          <a:p>
            <a:endParaRPr lang="ru-RU" sz="2000" b="1" dirty="0"/>
          </a:p>
          <a:p>
            <a:r>
              <a:rPr lang="ru-RU" sz="2000" b="1" dirty="0"/>
              <a:t>3. Направляющая помощь взрослых. В младшем школьном возрасте таким взрослым для ребенка, несомненно, оказывается учитель.</a:t>
            </a:r>
          </a:p>
        </p:txBody>
      </p:sp>
    </p:spTree>
    <p:extLst>
      <p:ext uri="{BB962C8B-B14F-4D97-AF65-F5344CB8AC3E}">
        <p14:creationId xmlns:p14="http://schemas.microsoft.com/office/powerpoint/2010/main" val="136184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6347714" cy="65916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Педагогические способности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33600" y="1124744"/>
            <a:ext cx="3674368" cy="5040560"/>
          </a:xfrm>
        </p:spPr>
        <p:txBody>
          <a:bodyPr>
            <a:normAutofit fontScale="92500" lnSpcReduction="10000"/>
          </a:bodyPr>
          <a:lstStyle/>
          <a:p>
            <a:endParaRPr lang="ru-RU" b="1" dirty="0">
              <a:solidFill>
                <a:srgbClr val="00B050"/>
              </a:solidFill>
            </a:endParaRPr>
          </a:p>
          <a:p>
            <a:r>
              <a:rPr lang="ru-RU" dirty="0"/>
              <a:t> </a:t>
            </a:r>
            <a:r>
              <a:rPr lang="ru-RU" sz="2200" dirty="0"/>
              <a:t>-дидактические</a:t>
            </a:r>
          </a:p>
          <a:p>
            <a:r>
              <a:rPr lang="ru-RU" sz="2200" dirty="0"/>
              <a:t>-академические</a:t>
            </a:r>
          </a:p>
          <a:p>
            <a:r>
              <a:rPr lang="ru-RU" sz="2200" dirty="0"/>
              <a:t>-речевые</a:t>
            </a:r>
          </a:p>
          <a:p>
            <a:r>
              <a:rPr lang="ru-RU" sz="2200" dirty="0"/>
              <a:t>-организаторские</a:t>
            </a:r>
          </a:p>
          <a:p>
            <a:r>
              <a:rPr lang="ru-RU" sz="2200" dirty="0"/>
              <a:t>-авторитарные</a:t>
            </a:r>
          </a:p>
          <a:p>
            <a:r>
              <a:rPr lang="ru-RU" sz="2200" dirty="0"/>
              <a:t>-коммуникативные</a:t>
            </a:r>
          </a:p>
          <a:p>
            <a:r>
              <a:rPr lang="ru-RU" sz="2200" dirty="0"/>
              <a:t>-педагогическое воображение</a:t>
            </a:r>
          </a:p>
          <a:p>
            <a:r>
              <a:rPr lang="ru-RU" sz="2200" dirty="0"/>
              <a:t>-способность к распределению внимания одновременно между несколькими видами деятельности.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4" y="1289364"/>
            <a:ext cx="2974298" cy="4277182"/>
          </a:xfrm>
        </p:spPr>
      </p:pic>
    </p:spTree>
    <p:extLst>
      <p:ext uri="{BB962C8B-B14F-4D97-AF65-F5344CB8AC3E}">
        <p14:creationId xmlns:p14="http://schemas.microsoft.com/office/powerpoint/2010/main" val="2543122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931224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 </a:t>
            </a:r>
            <a:r>
              <a:rPr lang="ru-RU" sz="2700" dirty="0">
                <a:solidFill>
                  <a:schemeClr val="accent2"/>
                </a:solidFill>
              </a:rPr>
              <a:t>Условия эффективного развития творческих способностей младших школьников.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1844824"/>
            <a:ext cx="7848872" cy="358727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</a:rPr>
              <a:t>Создаются </a:t>
            </a:r>
            <a:r>
              <a:rPr lang="ru-RU" b="1" dirty="0">
                <a:solidFill>
                  <a:schemeClr val="tx1"/>
                </a:solidFill>
              </a:rPr>
              <a:t>ситуации выбора, процесс обучения включает задания, которые </a:t>
            </a:r>
            <a:r>
              <a:rPr lang="ru-RU" b="1" dirty="0" smtClean="0">
                <a:solidFill>
                  <a:schemeClr val="tx1"/>
                </a:solidFill>
              </a:rPr>
              <a:t>выполняются </a:t>
            </a:r>
            <a:r>
              <a:rPr lang="ru-RU" b="1" dirty="0">
                <a:solidFill>
                  <a:schemeClr val="tx1"/>
                </a:solidFill>
              </a:rPr>
              <a:t>с учетом воображения</a:t>
            </a:r>
            <a:r>
              <a:rPr lang="ru-RU" b="1" dirty="0" smtClean="0">
                <a:solidFill>
                  <a:schemeClr val="tx1"/>
                </a:solidFill>
              </a:rPr>
              <a:t>;</a:t>
            </a:r>
          </a:p>
          <a:p>
            <a:pPr>
              <a:buFont typeface="Wingdings" pitchFamily="2" charset="2"/>
              <a:buChar char="q"/>
            </a:pP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</a:rPr>
              <a:t>Организуется </a:t>
            </a:r>
            <a:r>
              <a:rPr lang="ru-RU" b="1" dirty="0">
                <a:solidFill>
                  <a:schemeClr val="tx1"/>
                </a:solidFill>
              </a:rPr>
              <a:t>сотворчество в детском коллективе с целого проявления  и развития творческих способностей каждого</a:t>
            </a:r>
            <a:r>
              <a:rPr lang="ru-RU" b="1" dirty="0" smtClean="0">
                <a:solidFill>
                  <a:schemeClr val="tx1"/>
                </a:solidFill>
              </a:rPr>
              <a:t>;</a:t>
            </a:r>
          </a:p>
          <a:p>
            <a:pPr>
              <a:buFont typeface="Wingdings" pitchFamily="2" charset="2"/>
              <a:buChar char="q"/>
            </a:pP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</a:rPr>
              <a:t>Используются </a:t>
            </a:r>
            <a:r>
              <a:rPr lang="ru-RU" b="1" dirty="0">
                <a:solidFill>
                  <a:schemeClr val="tx1"/>
                </a:solidFill>
              </a:rPr>
              <a:t>технологии развития творческого </a:t>
            </a:r>
            <a:r>
              <a:rPr lang="ru-RU" b="1" dirty="0" smtClean="0">
                <a:solidFill>
                  <a:schemeClr val="tx1"/>
                </a:solidFill>
              </a:rPr>
              <a:t>мышления.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362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7467600" cy="1143000"/>
          </a:xfrm>
        </p:spPr>
        <p:txBody>
          <a:bodyPr>
            <a:normAutofit/>
          </a:bodyPr>
          <a:lstStyle/>
          <a:p>
            <a:r>
              <a:rPr lang="ru-RU" sz="2400" dirty="0"/>
              <a:t> </a:t>
            </a:r>
            <a:r>
              <a:rPr lang="ru-RU" sz="2400" b="1" dirty="0">
                <a:solidFill>
                  <a:schemeClr val="accent2"/>
                </a:solidFill>
              </a:rPr>
              <a:t>Способы  стимулирования творческих способностей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4166" y="1628800"/>
            <a:ext cx="8075240" cy="49251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chemeClr val="tx1"/>
                </a:solidFill>
              </a:rPr>
              <a:t>обеспечение </a:t>
            </a:r>
            <a:r>
              <a:rPr lang="ru-RU" b="1" dirty="0">
                <a:solidFill>
                  <a:schemeClr val="tx1"/>
                </a:solidFill>
              </a:rPr>
              <a:t>благоприятной атмосферы;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доброжелательность </a:t>
            </a:r>
            <a:r>
              <a:rPr lang="ru-RU" b="1" dirty="0">
                <a:solidFill>
                  <a:schemeClr val="tx1"/>
                </a:solidFill>
              </a:rPr>
              <a:t>со стороны учителя, его отказ от критики в адрес ребенка;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</a:rPr>
              <a:t> обогащение </a:t>
            </a:r>
            <a:r>
              <a:rPr lang="ru-RU" b="1" dirty="0">
                <a:solidFill>
                  <a:schemeClr val="tx1"/>
                </a:solidFill>
              </a:rPr>
              <a:t>окружающей среды ребенка самыми разнообразными новыми для него предметами и стимулами с целью развития его любознательности;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поощрение </a:t>
            </a:r>
            <a:r>
              <a:rPr lang="ru-RU" b="1" dirty="0">
                <a:solidFill>
                  <a:schemeClr val="tx1"/>
                </a:solidFill>
              </a:rPr>
              <a:t>высказывания оригинальных идей;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обеспечение </a:t>
            </a:r>
            <a:r>
              <a:rPr lang="ru-RU" b="1" dirty="0">
                <a:solidFill>
                  <a:schemeClr val="tx1"/>
                </a:solidFill>
              </a:rPr>
              <a:t>возможностей для практики;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использование </a:t>
            </a:r>
            <a:r>
              <a:rPr lang="ru-RU" b="1" dirty="0">
                <a:solidFill>
                  <a:schemeClr val="tx1"/>
                </a:solidFill>
              </a:rPr>
              <a:t>личного примера творческого подхода  к решению проблем;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</a:rPr>
              <a:t> представление </a:t>
            </a:r>
            <a:r>
              <a:rPr lang="ru-RU" b="1" dirty="0">
                <a:solidFill>
                  <a:schemeClr val="tx1"/>
                </a:solidFill>
              </a:rPr>
              <a:t>детям возможности активно задавать </a:t>
            </a:r>
            <a:r>
              <a:rPr lang="ru-RU" b="1" dirty="0" smtClean="0">
                <a:solidFill>
                  <a:schemeClr val="tx1"/>
                </a:solidFill>
              </a:rPr>
              <a:t>вопросы.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3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620688"/>
            <a:ext cx="785921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</a:t>
            </a:r>
            <a:r>
              <a:rPr lang="ru-RU" sz="2800" b="1" dirty="0">
                <a:solidFill>
                  <a:schemeClr val="accent2"/>
                </a:solidFill>
              </a:rPr>
              <a:t>Основные приёмы развития творческих способностей на уроках русского языка: </a:t>
            </a:r>
            <a:br>
              <a:rPr lang="ru-RU" sz="2800" b="1" dirty="0">
                <a:solidFill>
                  <a:schemeClr val="accent2"/>
                </a:solidFill>
              </a:rPr>
            </a:br>
            <a:endParaRPr lang="ru-RU" sz="27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544" y="1763688"/>
            <a:ext cx="8136904" cy="39695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endParaRPr lang="ru-RU" dirty="0"/>
          </a:p>
          <a:p>
            <a:pPr>
              <a:buFont typeface="Wingdings" pitchFamily="2" charset="2"/>
              <a:buChar char="q"/>
            </a:pPr>
            <a:r>
              <a:rPr lang="ru-RU" sz="2400" dirty="0"/>
              <a:t>- написание сочинений, изложений. 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/>
              <a:t>- рецензирование сочинений; 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/>
              <a:t>- игры; 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/>
              <a:t>- творческие словари, ребусы, шарады, кроссворды.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/>
              <a:t>- творческие задания на дом.</a:t>
            </a:r>
          </a:p>
          <a:p>
            <a:pPr>
              <a:buFont typeface="Wingdings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15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273</TotalTime>
  <Words>443</Words>
  <Application>Microsoft Office PowerPoint</Application>
  <PresentationFormat>Широкоэкранный</PresentationFormat>
  <Paragraphs>74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Times New Roman</vt:lpstr>
      <vt:lpstr>Trebuchet MS</vt:lpstr>
      <vt:lpstr>Wingdings</vt:lpstr>
      <vt:lpstr>Wingdings 2</vt:lpstr>
      <vt:lpstr>Wingdings 3</vt:lpstr>
      <vt:lpstr>1_Аспект</vt:lpstr>
      <vt:lpstr>2_Аспект</vt:lpstr>
      <vt:lpstr>Аспект</vt:lpstr>
      <vt:lpstr>        «В душе каждого ребёнка есть невидимые струны. Если тронуть их умелой рукой, они красиво зазвучат». </vt:lpstr>
      <vt:lpstr>Творчество</vt:lpstr>
      <vt:lpstr>Что такое творческие способности?</vt:lpstr>
      <vt:lpstr>Задача учителя-</vt:lpstr>
      <vt:lpstr>Презентация PowerPoint</vt:lpstr>
      <vt:lpstr>Педагогические способности</vt:lpstr>
      <vt:lpstr>  Условия эффективного развития творческих способностей младших школьников.</vt:lpstr>
      <vt:lpstr> Способы  стимулирования творческих способностей</vt:lpstr>
      <vt:lpstr>  Основные приёмы развития творческих способностей на уроках русского языка:  </vt:lpstr>
      <vt:lpstr>ВНЕУРОЧНАЯ ДЕЯТЕЛЬНОСТЬ</vt:lpstr>
      <vt:lpstr>Задачи внеурочной деятельности: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спорт, ты жизнь!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143</cp:revision>
  <dcterms:created xsi:type="dcterms:W3CDTF">2021-01-13T17:01:05Z</dcterms:created>
  <dcterms:modified xsi:type="dcterms:W3CDTF">2022-11-21T20:49:41Z</dcterms:modified>
</cp:coreProperties>
</file>